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8" r:id="rId5"/>
    <p:sldId id="259" r:id="rId6"/>
    <p:sldId id="260" r:id="rId7"/>
    <p:sldId id="261" r:id="rId8"/>
    <p:sldId id="262" r:id="rId9"/>
    <p:sldId id="264" r:id="rId10"/>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BA00"/>
    <a:srgbClr val="D5E3FE"/>
    <a:srgbClr val="2C6CDA"/>
    <a:srgbClr val="346EDC"/>
    <a:srgbClr val="C5A585"/>
    <a:srgbClr val="868689"/>
    <a:srgbClr val="728D66"/>
    <a:srgbClr val="87704E"/>
    <a:srgbClr val="B6B5BE"/>
    <a:srgbClr val="7A99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61" d="100"/>
          <a:sy n="61" d="100"/>
        </p:scale>
        <p:origin x="56" y="348"/>
      </p:cViewPr>
      <p:guideLst>
        <p:guide orient="horz" pos="2160"/>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2.jpeg>
</file>

<file path=ppt/media/image3.png>
</file>

<file path=ppt/media/image4.jpeg>
</file>

<file path=ppt/media/image5.png>
</file>

<file path=ppt/media/image6.pn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980DF7-8671-577B-50CF-C59FC1CADF0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nl-NL"/>
          </a:p>
        </p:txBody>
      </p:sp>
      <p:sp>
        <p:nvSpPr>
          <p:cNvPr id="3" name="Sottotitolo 2">
            <a:extLst>
              <a:ext uri="{FF2B5EF4-FFF2-40B4-BE49-F238E27FC236}">
                <a16:creationId xmlns:a16="http://schemas.microsoft.com/office/drawing/2014/main" id="{782D8DA2-502D-0FB3-E39C-31460793EF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nl-NL"/>
          </a:p>
        </p:txBody>
      </p:sp>
      <p:sp>
        <p:nvSpPr>
          <p:cNvPr id="4" name="Segnaposto data 3">
            <a:extLst>
              <a:ext uri="{FF2B5EF4-FFF2-40B4-BE49-F238E27FC236}">
                <a16:creationId xmlns:a16="http://schemas.microsoft.com/office/drawing/2014/main" id="{E7EAAF82-FDCC-7F7C-DFEF-423E610EFC47}"/>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BFAF7DA5-C72C-1272-CFAA-908053557286}"/>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7D32DE1C-9099-9F27-9863-C84956BF7FBF}"/>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219646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70FCAC-B54D-4331-A4EB-1D0D5149C7D2}"/>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testo verticale 2">
            <a:extLst>
              <a:ext uri="{FF2B5EF4-FFF2-40B4-BE49-F238E27FC236}">
                <a16:creationId xmlns:a16="http://schemas.microsoft.com/office/drawing/2014/main" id="{C1E7E386-0A4D-1E1D-2B8C-64F7D09EBCD7}"/>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2C084C07-F51A-54BC-956F-77D675DEEE57}"/>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48D47FF5-86D2-5971-87DD-0AFF6DBDB19A}"/>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C3F6AC33-C9A3-0C12-F7CA-1FA50B601240}"/>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4017442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369890A-6705-ED93-F88B-EEC02DE5D10F}"/>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nl-NL"/>
          </a:p>
        </p:txBody>
      </p:sp>
      <p:sp>
        <p:nvSpPr>
          <p:cNvPr id="3" name="Segnaposto testo verticale 2">
            <a:extLst>
              <a:ext uri="{FF2B5EF4-FFF2-40B4-BE49-F238E27FC236}">
                <a16:creationId xmlns:a16="http://schemas.microsoft.com/office/drawing/2014/main" id="{F892BA60-A895-542D-BC44-92E653DCB1CE}"/>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74C45AA3-BD82-9E4E-DE1E-9AD987E95B0E}"/>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7C2A576B-53B5-E3D3-DE3E-7425E00FE5FB}"/>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AB56290B-2C4E-FFE2-DAB3-2F7567A70C87}"/>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331128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639C651-9E1E-1467-6001-6D07128D55D9}"/>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D62FD76A-E7B2-DB67-C54E-FF6180028C0B}"/>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DADD07B9-A52B-4DEB-2667-9B145F795F87}"/>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40436CE8-1F24-A0F0-53E6-8E5AC1731B06}"/>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543DE125-0605-455C-0FF3-91759624FAFF}"/>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481971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2CBF2B-2082-F2F9-425E-EDD5DEE9F69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8FCBAF5B-B7FD-97D6-0A94-5B51440FD7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752F6E9-3CD4-B200-91B5-99CCB5EE2F03}"/>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F0893F86-6D7B-44DE-1F36-B7DCBCDA3459}"/>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F5E1BF23-F0B8-8EF7-AC04-B64057B678C2}"/>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224849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B229F1-698D-8F7B-879F-9DDFA32F1773}"/>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98659DFF-E2BD-4FEF-3D61-3D435C3E2BEE}"/>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contenuto 3">
            <a:extLst>
              <a:ext uri="{FF2B5EF4-FFF2-40B4-BE49-F238E27FC236}">
                <a16:creationId xmlns:a16="http://schemas.microsoft.com/office/drawing/2014/main" id="{BC85B6B8-7A42-1432-B88E-33EBC441D258}"/>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5" name="Segnaposto data 4">
            <a:extLst>
              <a:ext uri="{FF2B5EF4-FFF2-40B4-BE49-F238E27FC236}">
                <a16:creationId xmlns:a16="http://schemas.microsoft.com/office/drawing/2014/main" id="{51D1838A-229F-DC15-4D49-271E924EB6EE}"/>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6" name="Segnaposto piè di pagina 5">
            <a:extLst>
              <a:ext uri="{FF2B5EF4-FFF2-40B4-BE49-F238E27FC236}">
                <a16:creationId xmlns:a16="http://schemas.microsoft.com/office/drawing/2014/main" id="{5E2CC208-F460-327E-4380-DB188AE72081}"/>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3EE4DCB7-B9FB-5569-72E4-C23F66C658A4}"/>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1642543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BCC8FF-DC80-804C-B34E-5A53F69FFC3C}"/>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0704FF0E-E847-EE30-E719-1F7DAC16B5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3C3C909-37A1-8B7A-BE7A-6409A1E17BF4}"/>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5" name="Segnaposto testo 4">
            <a:extLst>
              <a:ext uri="{FF2B5EF4-FFF2-40B4-BE49-F238E27FC236}">
                <a16:creationId xmlns:a16="http://schemas.microsoft.com/office/drawing/2014/main" id="{621AB50C-1668-CEC9-5F78-6F5D990835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D2D6947C-F8DC-6324-4AA6-3487421A7711}"/>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7" name="Segnaposto data 6">
            <a:extLst>
              <a:ext uri="{FF2B5EF4-FFF2-40B4-BE49-F238E27FC236}">
                <a16:creationId xmlns:a16="http://schemas.microsoft.com/office/drawing/2014/main" id="{2BB276FD-4473-C7EF-036E-799F8AEE483A}"/>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8" name="Segnaposto piè di pagina 7">
            <a:extLst>
              <a:ext uri="{FF2B5EF4-FFF2-40B4-BE49-F238E27FC236}">
                <a16:creationId xmlns:a16="http://schemas.microsoft.com/office/drawing/2014/main" id="{17BD0C48-3B4C-70A8-98F0-18480FD871A9}"/>
              </a:ext>
            </a:extLst>
          </p:cNvPr>
          <p:cNvSpPr>
            <a:spLocks noGrp="1"/>
          </p:cNvSpPr>
          <p:nvPr>
            <p:ph type="ftr" sz="quarter" idx="11"/>
          </p:nvPr>
        </p:nvSpPr>
        <p:spPr/>
        <p:txBody>
          <a:bodyPr/>
          <a:lstStyle/>
          <a:p>
            <a:endParaRPr lang="nl-NL"/>
          </a:p>
        </p:txBody>
      </p:sp>
      <p:sp>
        <p:nvSpPr>
          <p:cNvPr id="9" name="Segnaposto numero diapositiva 8">
            <a:extLst>
              <a:ext uri="{FF2B5EF4-FFF2-40B4-BE49-F238E27FC236}">
                <a16:creationId xmlns:a16="http://schemas.microsoft.com/office/drawing/2014/main" id="{EDC7AEEC-B539-0D6C-0365-E537D9B37AF6}"/>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768741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74772E-4094-2316-411B-3BBCD391EBB4}"/>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data 2">
            <a:extLst>
              <a:ext uri="{FF2B5EF4-FFF2-40B4-BE49-F238E27FC236}">
                <a16:creationId xmlns:a16="http://schemas.microsoft.com/office/drawing/2014/main" id="{0BF4D547-41A2-FD31-D93C-0E88128B12E7}"/>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4" name="Segnaposto piè di pagina 3">
            <a:extLst>
              <a:ext uri="{FF2B5EF4-FFF2-40B4-BE49-F238E27FC236}">
                <a16:creationId xmlns:a16="http://schemas.microsoft.com/office/drawing/2014/main" id="{6C9D06EA-860F-6E64-23CB-E436EBD3024E}"/>
              </a:ext>
            </a:extLst>
          </p:cNvPr>
          <p:cNvSpPr>
            <a:spLocks noGrp="1"/>
          </p:cNvSpPr>
          <p:nvPr>
            <p:ph type="ftr" sz="quarter" idx="11"/>
          </p:nvPr>
        </p:nvSpPr>
        <p:spPr/>
        <p:txBody>
          <a:bodyPr/>
          <a:lstStyle/>
          <a:p>
            <a:endParaRPr lang="nl-NL"/>
          </a:p>
        </p:txBody>
      </p:sp>
      <p:sp>
        <p:nvSpPr>
          <p:cNvPr id="5" name="Segnaposto numero diapositiva 4">
            <a:extLst>
              <a:ext uri="{FF2B5EF4-FFF2-40B4-BE49-F238E27FC236}">
                <a16:creationId xmlns:a16="http://schemas.microsoft.com/office/drawing/2014/main" id="{5A8C2B5C-594E-8A65-643D-85E59DB9C1E8}"/>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1759372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6406219B-79D4-E089-5597-A590636F8D5A}"/>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3" name="Segnaposto piè di pagina 2">
            <a:extLst>
              <a:ext uri="{FF2B5EF4-FFF2-40B4-BE49-F238E27FC236}">
                <a16:creationId xmlns:a16="http://schemas.microsoft.com/office/drawing/2014/main" id="{6E7B7D14-39DA-780B-5EC1-453293E8768A}"/>
              </a:ext>
            </a:extLst>
          </p:cNvPr>
          <p:cNvSpPr>
            <a:spLocks noGrp="1"/>
          </p:cNvSpPr>
          <p:nvPr>
            <p:ph type="ftr" sz="quarter" idx="11"/>
          </p:nvPr>
        </p:nvSpPr>
        <p:spPr/>
        <p:txBody>
          <a:bodyPr/>
          <a:lstStyle/>
          <a:p>
            <a:endParaRPr lang="nl-NL"/>
          </a:p>
        </p:txBody>
      </p:sp>
      <p:sp>
        <p:nvSpPr>
          <p:cNvPr id="4" name="Segnaposto numero diapositiva 3">
            <a:extLst>
              <a:ext uri="{FF2B5EF4-FFF2-40B4-BE49-F238E27FC236}">
                <a16:creationId xmlns:a16="http://schemas.microsoft.com/office/drawing/2014/main" id="{9FAFE2FB-63E2-E28D-F947-EBC17DAAD466}"/>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869349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11633C-466D-04F4-E0BC-4AE552FA25C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24187907-6559-1612-D7A2-EA09D92A9C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testo 3">
            <a:extLst>
              <a:ext uri="{FF2B5EF4-FFF2-40B4-BE49-F238E27FC236}">
                <a16:creationId xmlns:a16="http://schemas.microsoft.com/office/drawing/2014/main" id="{CEDB8210-121A-6F6E-1CB1-F61490C16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2662BB5-CC3B-ED46-3686-15BEEF34CE2C}"/>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6" name="Segnaposto piè di pagina 5">
            <a:extLst>
              <a:ext uri="{FF2B5EF4-FFF2-40B4-BE49-F238E27FC236}">
                <a16:creationId xmlns:a16="http://schemas.microsoft.com/office/drawing/2014/main" id="{B8965947-C681-759B-A722-9A551DE2ED06}"/>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DA58C023-6EC0-CD8E-B1A2-A0430E97D763}"/>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2464337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44A30F-C559-8DE7-91A0-2D2A47BAA64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nl-NL"/>
          </a:p>
        </p:txBody>
      </p:sp>
      <p:sp>
        <p:nvSpPr>
          <p:cNvPr id="3" name="Segnaposto immagine 2">
            <a:extLst>
              <a:ext uri="{FF2B5EF4-FFF2-40B4-BE49-F238E27FC236}">
                <a16:creationId xmlns:a16="http://schemas.microsoft.com/office/drawing/2014/main" id="{49508D78-F696-A1DC-1D73-26DD7DA924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Segnaposto testo 3">
            <a:extLst>
              <a:ext uri="{FF2B5EF4-FFF2-40B4-BE49-F238E27FC236}">
                <a16:creationId xmlns:a16="http://schemas.microsoft.com/office/drawing/2014/main" id="{5759F6E4-9099-9E34-C0D7-A5AD0F2DB3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4361DC9-EC19-A613-26F5-4E60E0E0B2AD}"/>
              </a:ext>
            </a:extLst>
          </p:cNvPr>
          <p:cNvSpPr>
            <a:spLocks noGrp="1"/>
          </p:cNvSpPr>
          <p:nvPr>
            <p:ph type="dt" sz="half" idx="10"/>
          </p:nvPr>
        </p:nvSpPr>
        <p:spPr/>
        <p:txBody>
          <a:bodyPr/>
          <a:lstStyle/>
          <a:p>
            <a:fld id="{AED78EE6-7C35-42AA-BCAB-EACF262A9D8B}" type="datetimeFigureOut">
              <a:rPr lang="nl-NL" smtClean="0"/>
              <a:t>5-6-2024</a:t>
            </a:fld>
            <a:endParaRPr lang="nl-NL"/>
          </a:p>
        </p:txBody>
      </p:sp>
      <p:sp>
        <p:nvSpPr>
          <p:cNvPr id="6" name="Segnaposto piè di pagina 5">
            <a:extLst>
              <a:ext uri="{FF2B5EF4-FFF2-40B4-BE49-F238E27FC236}">
                <a16:creationId xmlns:a16="http://schemas.microsoft.com/office/drawing/2014/main" id="{73F98108-B5E5-5CEA-415B-CA5609A98C5A}"/>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7895DDCD-1B79-EDC8-FCD2-343ADF08593E}"/>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037767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7E8475A-AA22-4DEE-A343-619FCD0399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BF0D1793-24DA-0479-2079-3CFB094671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63F2868F-38F0-45F2-1722-8226001BF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D78EE6-7C35-42AA-BCAB-EACF262A9D8B}" type="datetimeFigureOut">
              <a:rPr lang="nl-NL" smtClean="0"/>
              <a:t>5-6-2024</a:t>
            </a:fld>
            <a:endParaRPr lang="nl-NL"/>
          </a:p>
        </p:txBody>
      </p:sp>
      <p:sp>
        <p:nvSpPr>
          <p:cNvPr id="5" name="Segnaposto piè di pagina 4">
            <a:extLst>
              <a:ext uri="{FF2B5EF4-FFF2-40B4-BE49-F238E27FC236}">
                <a16:creationId xmlns:a16="http://schemas.microsoft.com/office/drawing/2014/main" id="{8D977A3D-51BF-7DE5-E457-0D5C0BA208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egnaposto numero diapositiva 5">
            <a:extLst>
              <a:ext uri="{FF2B5EF4-FFF2-40B4-BE49-F238E27FC236}">
                <a16:creationId xmlns:a16="http://schemas.microsoft.com/office/drawing/2014/main" id="{A10852ED-F2A0-48C5-C376-C913DD7E6D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95FB9C-9C97-4FB8-AC15-444BF01B5A50}" type="slidenum">
              <a:rPr lang="nl-NL" smtClean="0"/>
              <a:t>‹N›</a:t>
            </a:fld>
            <a:endParaRPr lang="nl-NL"/>
          </a:p>
        </p:txBody>
      </p:sp>
    </p:spTree>
    <p:extLst>
      <p:ext uri="{BB962C8B-B14F-4D97-AF65-F5344CB8AC3E}">
        <p14:creationId xmlns:p14="http://schemas.microsoft.com/office/powerpoint/2010/main" val="3441800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1926EE50-9C11-FA4A-EB5A-76D76DBDD2B8}"/>
              </a:ext>
            </a:extLst>
          </p:cNvPr>
          <p:cNvPicPr>
            <a:picLocks noChangeAspect="1"/>
          </p:cNvPicPr>
          <p:nvPr/>
        </p:nvPicPr>
        <p:blipFill>
          <a:blip r:embed="rId2"/>
          <a:stretch>
            <a:fillRect/>
          </a:stretch>
        </p:blipFill>
        <p:spPr>
          <a:xfrm>
            <a:off x="369670" y="762000"/>
            <a:ext cx="5583082" cy="5334000"/>
          </a:xfrm>
          <a:prstGeom prst="rect">
            <a:avLst/>
          </a:prstGeom>
        </p:spPr>
      </p:pic>
      <p:sp>
        <p:nvSpPr>
          <p:cNvPr id="11" name="Rettangolo 10">
            <a:extLst>
              <a:ext uri="{FF2B5EF4-FFF2-40B4-BE49-F238E27FC236}">
                <a16:creationId xmlns:a16="http://schemas.microsoft.com/office/drawing/2014/main" id="{E3BDE65D-A4D0-18B2-577E-7C2FF09ED955}"/>
              </a:ext>
            </a:extLst>
          </p:cNvPr>
          <p:cNvSpPr/>
          <p:nvPr/>
        </p:nvSpPr>
        <p:spPr>
          <a:xfrm>
            <a:off x="6239250" y="762000"/>
            <a:ext cx="5824800" cy="3600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Picture: 10cm*16.18cm</a:t>
            </a:r>
            <a:endParaRPr lang="nl-NL" dirty="0"/>
          </a:p>
        </p:txBody>
      </p:sp>
      <p:sp>
        <p:nvSpPr>
          <p:cNvPr id="13" name="Rettangolo 12">
            <a:extLst>
              <a:ext uri="{FF2B5EF4-FFF2-40B4-BE49-F238E27FC236}">
                <a16:creationId xmlns:a16="http://schemas.microsoft.com/office/drawing/2014/main" id="{2F11C0B3-DF2E-ED98-5702-D97409330318}"/>
              </a:ext>
            </a:extLst>
          </p:cNvPr>
          <p:cNvSpPr/>
          <p:nvPr/>
        </p:nvSpPr>
        <p:spPr>
          <a:xfrm>
            <a:off x="6239250" y="4399548"/>
            <a:ext cx="5824800" cy="32122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Title</a:t>
            </a:r>
            <a:endParaRPr lang="nl-NL" dirty="0"/>
          </a:p>
        </p:txBody>
      </p:sp>
      <p:sp>
        <p:nvSpPr>
          <p:cNvPr id="14" name="Rettangolo 13">
            <a:extLst>
              <a:ext uri="{FF2B5EF4-FFF2-40B4-BE49-F238E27FC236}">
                <a16:creationId xmlns:a16="http://schemas.microsoft.com/office/drawing/2014/main" id="{80292822-0D73-DC58-987F-2E34CC4A0644}"/>
              </a:ext>
            </a:extLst>
          </p:cNvPr>
          <p:cNvSpPr/>
          <p:nvPr/>
        </p:nvSpPr>
        <p:spPr>
          <a:xfrm>
            <a:off x="6239250" y="4757593"/>
            <a:ext cx="5824800" cy="15476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200" dirty="0" err="1"/>
              <a:t>Presenter</a:t>
            </a:r>
            <a:r>
              <a:rPr lang="it-IT" sz="1200" dirty="0"/>
              <a:t>, Date, Room</a:t>
            </a:r>
            <a:endParaRPr lang="nl-NL" sz="1200" dirty="0"/>
          </a:p>
        </p:txBody>
      </p:sp>
      <p:sp>
        <p:nvSpPr>
          <p:cNvPr id="15" name="Rettangolo 14">
            <a:extLst>
              <a:ext uri="{FF2B5EF4-FFF2-40B4-BE49-F238E27FC236}">
                <a16:creationId xmlns:a16="http://schemas.microsoft.com/office/drawing/2014/main" id="{21A1B707-8F60-7075-6047-19F2556C0885}"/>
              </a:ext>
            </a:extLst>
          </p:cNvPr>
          <p:cNvSpPr/>
          <p:nvPr/>
        </p:nvSpPr>
        <p:spPr>
          <a:xfrm>
            <a:off x="6239250" y="4949181"/>
            <a:ext cx="5824800" cy="1146819"/>
          </a:xfrm>
          <a:prstGeom prst="rect">
            <a:avLst/>
          </a:prstGeom>
          <a:gradFill>
            <a:gsLst>
              <a:gs pos="0">
                <a:schemeClr val="bg1"/>
              </a:gs>
              <a:gs pos="53000">
                <a:srgbClr val="4472C4"/>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Abstract</a:t>
            </a:r>
            <a:endParaRPr lang="nl-NL" dirty="0"/>
          </a:p>
        </p:txBody>
      </p:sp>
    </p:spTree>
    <p:extLst>
      <p:ext uri="{BB962C8B-B14F-4D97-AF65-F5344CB8AC3E}">
        <p14:creationId xmlns:p14="http://schemas.microsoft.com/office/powerpoint/2010/main" val="2109322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2024_WIP</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276999"/>
          </a:xfrm>
          <a:prstGeom prst="rect">
            <a:avLst/>
          </a:prstGeom>
          <a:noFill/>
        </p:spPr>
        <p:txBody>
          <a:bodyPr wrap="square" rtlCol="0">
            <a:spAutoFit/>
          </a:bodyPr>
          <a:lstStyle/>
          <a:p>
            <a:r>
              <a:rPr lang="it-IT" sz="1200" b="1" dirty="0"/>
              <a:t>AAA</a:t>
            </a:r>
            <a:endParaRPr lang="nl-NL" sz="1200" b="1" dirty="0"/>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369332"/>
          </a:xfrm>
          <a:prstGeom prst="rect">
            <a:avLst/>
          </a:prstGeom>
          <a:noFill/>
        </p:spPr>
        <p:txBody>
          <a:bodyPr wrap="square" rtlCol="0">
            <a:spAutoFit/>
          </a:bodyPr>
          <a:lstStyle/>
          <a:p>
            <a:pPr algn="just"/>
            <a:r>
              <a:rPr lang="en-US" sz="900" dirty="0" err="1">
                <a:effectLst/>
                <a:latin typeface="Calibri" panose="020F0502020204030204" pitchFamily="34" charset="0"/>
                <a:ea typeface="Times New Roman" panose="02020603050405020304" pitchFamily="18" charset="0"/>
                <a:cs typeface="Arial" panose="020B0604020202020204" pitchFamily="34" charset="0"/>
              </a:rPr>
              <a:t>aaa</a:t>
            </a:r>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a:p>
            <a:pPr algn="just"/>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p:txBody>
      </p:sp>
      <p:grpSp>
        <p:nvGrpSpPr>
          <p:cNvPr id="10" name="Gruppo 9">
            <a:extLst>
              <a:ext uri="{FF2B5EF4-FFF2-40B4-BE49-F238E27FC236}">
                <a16:creationId xmlns:a16="http://schemas.microsoft.com/office/drawing/2014/main" id="{5FF54B4F-8016-EA58-A9D2-0DAA3820A23D}"/>
              </a:ext>
            </a:extLst>
          </p:cNvPr>
          <p:cNvGrpSpPr/>
          <p:nvPr/>
        </p:nvGrpSpPr>
        <p:grpSpPr>
          <a:xfrm>
            <a:off x="3183600" y="645499"/>
            <a:ext cx="5824800" cy="3602223"/>
            <a:chOff x="116550" y="369678"/>
            <a:chExt cx="5824800" cy="3602223"/>
          </a:xfrm>
        </p:grpSpPr>
        <p:sp>
          <p:nvSpPr>
            <p:cNvPr id="11" name="Rettangolo 10">
              <a:extLst>
                <a:ext uri="{FF2B5EF4-FFF2-40B4-BE49-F238E27FC236}">
                  <a16:creationId xmlns:a16="http://schemas.microsoft.com/office/drawing/2014/main" id="{BC1F086A-A4DE-7F33-E4BA-4529F3F6E94A}"/>
                </a:ext>
              </a:extLst>
            </p:cNvPr>
            <p:cNvSpPr/>
            <p:nvPr/>
          </p:nvSpPr>
          <p:spPr>
            <a:xfrm>
              <a:off x="116550" y="371901"/>
              <a:ext cx="5824800" cy="3600000"/>
            </a:xfrm>
            <a:prstGeom prst="rect">
              <a:avLst/>
            </a:prstGeom>
            <a:gradFill>
              <a:gsLst>
                <a:gs pos="17000">
                  <a:srgbClr val="2C6CDA"/>
                </a:gs>
                <a:gs pos="100000">
                  <a:srgbClr val="D5E3FE"/>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2" name="Picture 2" descr="170,700+ Work In Progress Stock Photos, Pictures &amp; Royalty-Free Images -  iStock | Work in progress sign, Puzzle missing piece, Construction site">
              <a:extLst>
                <a:ext uri="{FF2B5EF4-FFF2-40B4-BE49-F238E27FC236}">
                  <a16:creationId xmlns:a16="http://schemas.microsoft.com/office/drawing/2014/main" id="{A96081F8-521B-6657-1EA5-56FA084E8A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199" y="369678"/>
              <a:ext cx="5737500" cy="3600000"/>
            </a:xfrm>
            <a:prstGeom prst="rect">
              <a:avLst/>
            </a:prstGeom>
            <a:noFill/>
            <a:extLst>
              <a:ext uri="{909E8E84-426E-40DD-AFC4-6F175D3DCCD1}">
                <a14:hiddenFill xmlns:a14="http://schemas.microsoft.com/office/drawing/2010/main">
                  <a:solidFill>
                    <a:srgbClr val="FFFFFF"/>
                  </a:solidFill>
                </a14:hiddenFill>
              </a:ext>
            </a:extLst>
          </p:spPr>
        </p:pic>
        <p:sp>
          <p:nvSpPr>
            <p:cNvPr id="14" name="Rettangolo 13">
              <a:extLst>
                <a:ext uri="{FF2B5EF4-FFF2-40B4-BE49-F238E27FC236}">
                  <a16:creationId xmlns:a16="http://schemas.microsoft.com/office/drawing/2014/main" id="{8EA3D079-84FE-3DC1-9C97-01E658B1627E}"/>
                </a:ext>
              </a:extLst>
            </p:cNvPr>
            <p:cNvSpPr/>
            <p:nvPr/>
          </p:nvSpPr>
          <p:spPr>
            <a:xfrm rot="21027097">
              <a:off x="1715637" y="1209219"/>
              <a:ext cx="1918501" cy="580258"/>
            </a:xfrm>
            <a:prstGeom prst="rect">
              <a:avLst/>
            </a:prstGeom>
            <a:solidFill>
              <a:srgbClr val="F7BA00">
                <a:alpha val="85000"/>
              </a:srgbClr>
            </a:solid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3200" dirty="0">
                  <a:solidFill>
                    <a:schemeClr val="tx1"/>
                  </a:solidFill>
                </a:rPr>
                <a:t>Picture</a:t>
              </a:r>
              <a:endParaRPr lang="nl-NL" dirty="0">
                <a:solidFill>
                  <a:schemeClr val="tx1"/>
                </a:solidFill>
              </a:endParaRPr>
            </a:p>
          </p:txBody>
        </p:sp>
      </p:grpSp>
    </p:spTree>
    <p:extLst>
      <p:ext uri="{BB962C8B-B14F-4D97-AF65-F5344CB8AC3E}">
        <p14:creationId xmlns:p14="http://schemas.microsoft.com/office/powerpoint/2010/main" val="887925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A4B43D83-03A1-8289-E760-4AF948E0C4F9}"/>
              </a:ext>
            </a:extLst>
          </p:cNvPr>
          <p:cNvSpPr/>
          <p:nvPr/>
        </p:nvSpPr>
        <p:spPr>
          <a:xfrm>
            <a:off x="135600" y="1629000"/>
            <a:ext cx="5824800" cy="3600000"/>
          </a:xfrm>
          <a:prstGeom prst="rect">
            <a:avLst/>
          </a:prstGeom>
          <a:solidFill>
            <a:srgbClr val="00A5D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 name="Immagine 5" descr="Immagine che contiene schermata, arte&#10;&#10;Descrizione generata automaticamente">
            <a:extLst>
              <a:ext uri="{FF2B5EF4-FFF2-40B4-BE49-F238E27FC236}">
                <a16:creationId xmlns:a16="http://schemas.microsoft.com/office/drawing/2014/main" id="{DF622C9A-5CC5-5A15-9647-2EC6D79405FE}"/>
              </a:ext>
            </a:extLst>
          </p:cNvPr>
          <p:cNvPicPr>
            <a:picLocks noChangeAspect="1"/>
          </p:cNvPicPr>
          <p:nvPr/>
        </p:nvPicPr>
        <p:blipFill rotWithShape="1">
          <a:blip r:embed="rId2">
            <a:extLst>
              <a:ext uri="{28A0092B-C50C-407E-A947-70E740481C1C}">
                <a14:useLocalDpi xmlns:a14="http://schemas.microsoft.com/office/drawing/2010/main" val="0"/>
              </a:ext>
            </a:extLst>
          </a:blip>
          <a:srcRect r="2750" b="1575"/>
          <a:stretch/>
        </p:blipFill>
        <p:spPr>
          <a:xfrm>
            <a:off x="1992343" y="1629000"/>
            <a:ext cx="2111313" cy="3600000"/>
          </a:xfrm>
          <a:prstGeom prst="rect">
            <a:avLst/>
          </a:prstGeom>
        </p:spPr>
      </p:pic>
      <p:grpSp>
        <p:nvGrpSpPr>
          <p:cNvPr id="11" name="Gruppo 10">
            <a:extLst>
              <a:ext uri="{FF2B5EF4-FFF2-40B4-BE49-F238E27FC236}">
                <a16:creationId xmlns:a16="http://schemas.microsoft.com/office/drawing/2014/main" id="{B92B44C2-3ED8-3CF7-FE43-C236B1EE7FC9}"/>
              </a:ext>
            </a:extLst>
          </p:cNvPr>
          <p:cNvGrpSpPr/>
          <p:nvPr/>
        </p:nvGrpSpPr>
        <p:grpSpPr>
          <a:xfrm>
            <a:off x="6231602" y="1629000"/>
            <a:ext cx="5824800" cy="3600000"/>
            <a:chOff x="6231602" y="1629000"/>
            <a:chExt cx="5824800" cy="3600000"/>
          </a:xfrm>
        </p:grpSpPr>
        <p:sp>
          <p:nvSpPr>
            <p:cNvPr id="9" name="Rettangolo 8">
              <a:extLst>
                <a:ext uri="{FF2B5EF4-FFF2-40B4-BE49-F238E27FC236}">
                  <a16:creationId xmlns:a16="http://schemas.microsoft.com/office/drawing/2014/main" id="{13BEC032-05B3-FE25-F33E-385D9EA9B10E}"/>
                </a:ext>
              </a:extLst>
            </p:cNvPr>
            <p:cNvSpPr/>
            <p:nvPr/>
          </p:nvSpPr>
          <p:spPr>
            <a:xfrm>
              <a:off x="6231602" y="1629000"/>
              <a:ext cx="5824800" cy="3600000"/>
            </a:xfrm>
            <a:prstGeom prst="rect">
              <a:avLst/>
            </a:prstGeom>
            <a:gradFill>
              <a:gsLst>
                <a:gs pos="0">
                  <a:srgbClr val="5D76B0">
                    <a:alpha val="40000"/>
                  </a:srgbClr>
                </a:gs>
                <a:gs pos="53000">
                  <a:srgbClr val="BE8D70">
                    <a:alpha val="40000"/>
                  </a:srgbClr>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0" name="Immagine 9" descr="Immagine che contiene schermata, arte&#10;&#10;Descrizione generata automaticamente">
              <a:extLst>
                <a:ext uri="{FF2B5EF4-FFF2-40B4-BE49-F238E27FC236}">
                  <a16:creationId xmlns:a16="http://schemas.microsoft.com/office/drawing/2014/main" id="{81C48902-2229-974D-24C8-1E3C22D2A0F5}"/>
                </a:ext>
              </a:extLst>
            </p:cNvPr>
            <p:cNvPicPr>
              <a:picLocks noChangeAspect="1"/>
            </p:cNvPicPr>
            <p:nvPr/>
          </p:nvPicPr>
          <p:blipFill rotWithShape="1">
            <a:blip r:embed="rId2">
              <a:extLst>
                <a:ext uri="{28A0092B-C50C-407E-A947-70E740481C1C}">
                  <a14:useLocalDpi xmlns:a14="http://schemas.microsoft.com/office/drawing/2010/main" val="0"/>
                </a:ext>
              </a:extLst>
            </a:blip>
            <a:srcRect r="2750" b="1575"/>
            <a:stretch/>
          </p:blipFill>
          <p:spPr>
            <a:xfrm>
              <a:off x="8088345" y="1629000"/>
              <a:ext cx="2111313" cy="3600000"/>
            </a:xfrm>
            <a:prstGeom prst="rect">
              <a:avLst/>
            </a:prstGeom>
          </p:spPr>
        </p:pic>
      </p:grpSp>
      <p:sp>
        <p:nvSpPr>
          <p:cNvPr id="13" name="CasellaDiTesto 12">
            <a:extLst>
              <a:ext uri="{FF2B5EF4-FFF2-40B4-BE49-F238E27FC236}">
                <a16:creationId xmlns:a16="http://schemas.microsoft.com/office/drawing/2014/main" id="{A2C4E4F6-E5D6-5035-4FE0-BBCF697BDC0F}"/>
              </a:ext>
            </a:extLst>
          </p:cNvPr>
          <p:cNvSpPr txBox="1"/>
          <p:nvPr/>
        </p:nvSpPr>
        <p:spPr>
          <a:xfrm>
            <a:off x="3048001" y="767834"/>
            <a:ext cx="6096000" cy="369332"/>
          </a:xfrm>
          <a:prstGeom prst="rect">
            <a:avLst/>
          </a:prstGeom>
          <a:noFill/>
        </p:spPr>
        <p:txBody>
          <a:bodyPr wrap="square">
            <a:spAutoFit/>
          </a:bodyPr>
          <a:lstStyle/>
          <a:p>
            <a:r>
              <a:rPr lang="nl-NL" dirty="0"/>
              <a:t>20240307_Laurens_Jan_v2</a:t>
            </a:r>
          </a:p>
        </p:txBody>
      </p:sp>
    </p:spTree>
    <p:extLst>
      <p:ext uri="{BB962C8B-B14F-4D97-AF65-F5344CB8AC3E}">
        <p14:creationId xmlns:p14="http://schemas.microsoft.com/office/powerpoint/2010/main" val="1086182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o 7">
            <a:extLst>
              <a:ext uri="{FF2B5EF4-FFF2-40B4-BE49-F238E27FC236}">
                <a16:creationId xmlns:a16="http://schemas.microsoft.com/office/drawing/2014/main" id="{BBFC2CC2-2877-FF53-2333-B24EE997D53E}"/>
              </a:ext>
            </a:extLst>
          </p:cNvPr>
          <p:cNvGrpSpPr/>
          <p:nvPr/>
        </p:nvGrpSpPr>
        <p:grpSpPr>
          <a:xfrm>
            <a:off x="6226899" y="1629000"/>
            <a:ext cx="5829503" cy="3600000"/>
            <a:chOff x="6226899" y="1629000"/>
            <a:chExt cx="5829503" cy="3600000"/>
          </a:xfrm>
        </p:grpSpPr>
        <p:sp>
          <p:nvSpPr>
            <p:cNvPr id="9" name="Rettangolo 8">
              <a:extLst>
                <a:ext uri="{FF2B5EF4-FFF2-40B4-BE49-F238E27FC236}">
                  <a16:creationId xmlns:a16="http://schemas.microsoft.com/office/drawing/2014/main" id="{13BEC032-05B3-FE25-F33E-385D9EA9B10E}"/>
                </a:ext>
              </a:extLst>
            </p:cNvPr>
            <p:cNvSpPr/>
            <p:nvPr/>
          </p:nvSpPr>
          <p:spPr>
            <a:xfrm>
              <a:off x="6231602" y="1629000"/>
              <a:ext cx="5824800" cy="3600000"/>
            </a:xfrm>
            <a:prstGeom prst="rect">
              <a:avLst/>
            </a:prstGeom>
            <a:gradFill>
              <a:gsLst>
                <a:gs pos="0">
                  <a:srgbClr val="091C2D"/>
                </a:gs>
                <a:gs pos="53000">
                  <a:srgbClr val="C6CACD"/>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5" name="Immagine 4">
              <a:extLst>
                <a:ext uri="{FF2B5EF4-FFF2-40B4-BE49-F238E27FC236}">
                  <a16:creationId xmlns:a16="http://schemas.microsoft.com/office/drawing/2014/main" id="{C29A6135-27E4-37CF-B161-BB9686EB8B3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26899" y="1789453"/>
              <a:ext cx="5829501" cy="3279094"/>
            </a:xfrm>
            <a:prstGeom prst="rect">
              <a:avLst/>
            </a:prstGeom>
          </p:spPr>
        </p:pic>
      </p:grpSp>
      <p:grpSp>
        <p:nvGrpSpPr>
          <p:cNvPr id="7" name="Gruppo 6">
            <a:extLst>
              <a:ext uri="{FF2B5EF4-FFF2-40B4-BE49-F238E27FC236}">
                <a16:creationId xmlns:a16="http://schemas.microsoft.com/office/drawing/2014/main" id="{4F463A30-41BF-2BAF-C8B6-3FDB7A9E3AAC}"/>
              </a:ext>
            </a:extLst>
          </p:cNvPr>
          <p:cNvGrpSpPr/>
          <p:nvPr/>
        </p:nvGrpSpPr>
        <p:grpSpPr>
          <a:xfrm>
            <a:off x="135598" y="1629000"/>
            <a:ext cx="5829501" cy="3600000"/>
            <a:chOff x="135598" y="1629000"/>
            <a:chExt cx="5829501" cy="3600000"/>
          </a:xfrm>
        </p:grpSpPr>
        <p:sp>
          <p:nvSpPr>
            <p:cNvPr id="4" name="Rettangolo 3">
              <a:extLst>
                <a:ext uri="{FF2B5EF4-FFF2-40B4-BE49-F238E27FC236}">
                  <a16:creationId xmlns:a16="http://schemas.microsoft.com/office/drawing/2014/main" id="{A4B43D83-03A1-8289-E760-4AF948E0C4F9}"/>
                </a:ext>
              </a:extLst>
            </p:cNvPr>
            <p:cNvSpPr/>
            <p:nvPr/>
          </p:nvSpPr>
          <p:spPr>
            <a:xfrm>
              <a:off x="135600" y="1629000"/>
              <a:ext cx="5824800" cy="3600000"/>
            </a:xfrm>
            <a:prstGeom prst="rect">
              <a:avLst/>
            </a:prstGeom>
            <a:solidFill>
              <a:srgbClr val="00A5D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3" name="Immagine 2" descr="Immagine che contiene dispositivo, mulino a vento, aria aperta, Turbina eolica&#10;&#10;Descrizione generata automaticamente">
              <a:extLst>
                <a:ext uri="{FF2B5EF4-FFF2-40B4-BE49-F238E27FC236}">
                  <a16:creationId xmlns:a16="http://schemas.microsoft.com/office/drawing/2014/main" id="{298A0A84-DFFA-B83E-F4B9-AAE3D416E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598" y="1784166"/>
              <a:ext cx="5829501" cy="3283134"/>
            </a:xfrm>
            <a:prstGeom prst="rect">
              <a:avLst/>
            </a:prstGeom>
          </p:spPr>
        </p:pic>
      </p:grpSp>
      <p:sp>
        <p:nvSpPr>
          <p:cNvPr id="13" name="CasellaDiTesto 12">
            <a:extLst>
              <a:ext uri="{FF2B5EF4-FFF2-40B4-BE49-F238E27FC236}">
                <a16:creationId xmlns:a16="http://schemas.microsoft.com/office/drawing/2014/main" id="{169644CF-7474-388C-3AA5-65327047FD55}"/>
              </a:ext>
            </a:extLst>
          </p:cNvPr>
          <p:cNvSpPr txBox="1"/>
          <p:nvPr/>
        </p:nvSpPr>
        <p:spPr>
          <a:xfrm>
            <a:off x="3045649" y="796409"/>
            <a:ext cx="6096000" cy="369332"/>
          </a:xfrm>
          <a:prstGeom prst="rect">
            <a:avLst/>
          </a:prstGeom>
          <a:noFill/>
        </p:spPr>
        <p:txBody>
          <a:bodyPr wrap="square">
            <a:spAutoFit/>
          </a:bodyPr>
          <a:lstStyle/>
          <a:p>
            <a:r>
              <a:rPr lang="nl-NL" dirty="0"/>
              <a:t>20240307_Kasia_v2</a:t>
            </a:r>
          </a:p>
        </p:txBody>
      </p:sp>
    </p:spTree>
    <p:extLst>
      <p:ext uri="{BB962C8B-B14F-4D97-AF65-F5344CB8AC3E}">
        <p14:creationId xmlns:p14="http://schemas.microsoft.com/office/powerpoint/2010/main" val="3775944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po 5">
            <a:extLst>
              <a:ext uri="{FF2B5EF4-FFF2-40B4-BE49-F238E27FC236}">
                <a16:creationId xmlns:a16="http://schemas.microsoft.com/office/drawing/2014/main" id="{43ED88DA-46E7-4A76-6600-AB4AFDC4DCAE}"/>
              </a:ext>
            </a:extLst>
          </p:cNvPr>
          <p:cNvGrpSpPr/>
          <p:nvPr/>
        </p:nvGrpSpPr>
        <p:grpSpPr>
          <a:xfrm>
            <a:off x="116550" y="371498"/>
            <a:ext cx="5824800" cy="3600403"/>
            <a:chOff x="3183600" y="1628597"/>
            <a:chExt cx="5824800" cy="3600403"/>
          </a:xfrm>
        </p:grpSpPr>
        <p:sp>
          <p:nvSpPr>
            <p:cNvPr id="5" name="Rettangolo 4">
              <a:extLst>
                <a:ext uri="{FF2B5EF4-FFF2-40B4-BE49-F238E27FC236}">
                  <a16:creationId xmlns:a16="http://schemas.microsoft.com/office/drawing/2014/main" id="{48DEA653-893C-9F1D-B373-FA99674FF106}"/>
                </a:ext>
              </a:extLst>
            </p:cNvPr>
            <p:cNvSpPr/>
            <p:nvPr/>
          </p:nvSpPr>
          <p:spPr>
            <a:xfrm>
              <a:off x="3183600" y="1629000"/>
              <a:ext cx="5824800" cy="3600000"/>
            </a:xfrm>
            <a:prstGeom prst="rect">
              <a:avLst/>
            </a:prstGeom>
            <a:gradFill>
              <a:gsLst>
                <a:gs pos="0">
                  <a:srgbClr val="EAF1F5">
                    <a:alpha val="50000"/>
                  </a:srgbClr>
                </a:gs>
                <a:gs pos="53000">
                  <a:srgbClr val="ECF0D1">
                    <a:alpha val="50000"/>
                  </a:srgbClr>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4" name="Immagine 3" descr="Immagine che contiene acqua, schermata, lago, cielo&#10;&#10;Descrizione generata automaticamente">
              <a:extLst>
                <a:ext uri="{FF2B5EF4-FFF2-40B4-BE49-F238E27FC236}">
                  <a16:creationId xmlns:a16="http://schemas.microsoft.com/office/drawing/2014/main" id="{94248885-7A19-1F1D-2C7B-67A1E587160B}"/>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3840747" y="1628597"/>
              <a:ext cx="4510505" cy="3600403"/>
            </a:xfrm>
            <a:prstGeom prst="rect">
              <a:avLst/>
            </a:prstGeom>
          </p:spPr>
        </p:pic>
      </p:grpSp>
      <p:sp>
        <p:nvSpPr>
          <p:cNvPr id="7" name="CasellaDiTesto 6">
            <a:extLst>
              <a:ext uri="{FF2B5EF4-FFF2-40B4-BE49-F238E27FC236}">
                <a16:creationId xmlns:a16="http://schemas.microsoft.com/office/drawing/2014/main" id="{099E5451-1720-402A-54EA-FCE1A290DC94}"/>
              </a:ext>
            </a:extLst>
          </p:cNvPr>
          <p:cNvSpPr txBox="1"/>
          <p:nvPr/>
        </p:nvSpPr>
        <p:spPr>
          <a:xfrm>
            <a:off x="1813559" y="11631"/>
            <a:ext cx="2430780" cy="369332"/>
          </a:xfrm>
          <a:prstGeom prst="rect">
            <a:avLst/>
          </a:prstGeom>
          <a:noFill/>
        </p:spPr>
        <p:txBody>
          <a:bodyPr wrap="square" rtlCol="0">
            <a:spAutoFit/>
          </a:bodyPr>
          <a:lstStyle/>
          <a:p>
            <a:pPr algn="ctr"/>
            <a:r>
              <a:rPr lang="nl-NL" dirty="0"/>
              <a:t>20240321_Christof</a:t>
            </a:r>
          </a:p>
        </p:txBody>
      </p:sp>
      <p:grpSp>
        <p:nvGrpSpPr>
          <p:cNvPr id="11" name="Gruppo 10">
            <a:extLst>
              <a:ext uri="{FF2B5EF4-FFF2-40B4-BE49-F238E27FC236}">
                <a16:creationId xmlns:a16="http://schemas.microsoft.com/office/drawing/2014/main" id="{8F7ADE9D-1636-208B-2F43-0A40BF10BEB7}"/>
              </a:ext>
            </a:extLst>
          </p:cNvPr>
          <p:cNvGrpSpPr/>
          <p:nvPr/>
        </p:nvGrpSpPr>
        <p:grpSpPr>
          <a:xfrm>
            <a:off x="6250652" y="371498"/>
            <a:ext cx="5824800" cy="3600000"/>
            <a:chOff x="6250652" y="1628798"/>
            <a:chExt cx="5824800" cy="3600000"/>
          </a:xfrm>
        </p:grpSpPr>
        <p:sp>
          <p:nvSpPr>
            <p:cNvPr id="10" name="Rettangolo 9">
              <a:extLst>
                <a:ext uri="{FF2B5EF4-FFF2-40B4-BE49-F238E27FC236}">
                  <a16:creationId xmlns:a16="http://schemas.microsoft.com/office/drawing/2014/main" id="{6300BFD1-434D-AE18-9D2D-059265DE7D5E}"/>
                </a:ext>
              </a:extLst>
            </p:cNvPr>
            <p:cNvSpPr/>
            <p:nvPr/>
          </p:nvSpPr>
          <p:spPr>
            <a:xfrm>
              <a:off x="6250652" y="1628798"/>
              <a:ext cx="5824800" cy="3600000"/>
            </a:xfrm>
            <a:prstGeom prst="rect">
              <a:avLst/>
            </a:prstGeom>
            <a:gradFill>
              <a:gsLst>
                <a:gs pos="0">
                  <a:srgbClr val="316E6B">
                    <a:alpha val="50000"/>
                  </a:srgbClr>
                </a:gs>
                <a:gs pos="53000">
                  <a:srgbClr val="DCC7B2">
                    <a:alpha val="50000"/>
                  </a:srgbClr>
                </a:gs>
              </a:gsLst>
              <a:lin ang="21594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9" name="Immagine 8" descr="Immagine che contiene acqua, nave, aria aperta, barca&#10;&#10;Descrizione generata automaticamente">
              <a:extLst>
                <a:ext uri="{FF2B5EF4-FFF2-40B4-BE49-F238E27FC236}">
                  <a16:creationId xmlns:a16="http://schemas.microsoft.com/office/drawing/2014/main" id="{5BC15DFC-94A7-C9B3-2989-6FAF43200EFB}"/>
                </a:ext>
              </a:extLst>
            </p:cNvPr>
            <p:cNvPicPr>
              <a:picLocks noChangeAspect="1"/>
            </p:cNvPicPr>
            <p:nvPr/>
          </p:nvPicPr>
          <p:blipFill>
            <a:blip r:embed="rId3"/>
            <a:stretch>
              <a:fillRect/>
            </a:stretch>
          </p:blipFill>
          <p:spPr>
            <a:xfrm>
              <a:off x="6777992" y="1695472"/>
              <a:ext cx="4770120" cy="3444240"/>
            </a:xfrm>
            <a:prstGeom prst="rect">
              <a:avLst/>
            </a:prstGeom>
          </p:spPr>
        </p:pic>
      </p:grpSp>
      <p:sp>
        <p:nvSpPr>
          <p:cNvPr id="12" name="CasellaDiTesto 11">
            <a:extLst>
              <a:ext uri="{FF2B5EF4-FFF2-40B4-BE49-F238E27FC236}">
                <a16:creationId xmlns:a16="http://schemas.microsoft.com/office/drawing/2014/main" id="{89DEF72E-221A-57E4-5C16-CCD67DF4762C}"/>
              </a:ext>
            </a:extLst>
          </p:cNvPr>
          <p:cNvSpPr txBox="1"/>
          <p:nvPr/>
        </p:nvSpPr>
        <p:spPr>
          <a:xfrm>
            <a:off x="7947661" y="12784"/>
            <a:ext cx="2430780" cy="369332"/>
          </a:xfrm>
          <a:prstGeom prst="rect">
            <a:avLst/>
          </a:prstGeom>
          <a:noFill/>
        </p:spPr>
        <p:txBody>
          <a:bodyPr wrap="square" rtlCol="0">
            <a:spAutoFit/>
          </a:bodyPr>
          <a:lstStyle/>
          <a:p>
            <a:pPr algn="ctr"/>
            <a:r>
              <a:rPr lang="nl-NL" dirty="0"/>
              <a:t>20240321_Mosaab</a:t>
            </a:r>
          </a:p>
        </p:txBody>
      </p:sp>
      <p:sp>
        <p:nvSpPr>
          <p:cNvPr id="13" name="CasellaDiTesto 12">
            <a:extLst>
              <a:ext uri="{FF2B5EF4-FFF2-40B4-BE49-F238E27FC236}">
                <a16:creationId xmlns:a16="http://schemas.microsoft.com/office/drawing/2014/main" id="{718D48BD-98D6-4C2C-87CC-ACF7D56D41CE}"/>
              </a:ext>
            </a:extLst>
          </p:cNvPr>
          <p:cNvSpPr txBox="1"/>
          <p:nvPr/>
        </p:nvSpPr>
        <p:spPr>
          <a:xfrm>
            <a:off x="116549" y="4095786"/>
            <a:ext cx="5824800" cy="461665"/>
          </a:xfrm>
          <a:prstGeom prst="rect">
            <a:avLst/>
          </a:prstGeom>
          <a:noFill/>
        </p:spPr>
        <p:txBody>
          <a:bodyPr wrap="square" rtlCol="0">
            <a:spAutoFit/>
          </a:bodyPr>
          <a:lstStyle/>
          <a:p>
            <a:r>
              <a:rPr lang="nl-NL" sz="1200" b="1" dirty="0"/>
              <a:t>Engineering </a:t>
            </a:r>
            <a:r>
              <a:rPr lang="nl-NL" sz="1200" b="1" dirty="0" err="1"/>
              <a:t>the</a:t>
            </a:r>
            <a:r>
              <a:rPr lang="nl-NL" sz="1200" b="1" dirty="0"/>
              <a:t> skyline of </a:t>
            </a:r>
            <a:r>
              <a:rPr lang="nl-NL" sz="1200" b="1" dirty="0" err="1"/>
              <a:t>tomorrow</a:t>
            </a:r>
            <a:r>
              <a:rPr lang="nl-NL" sz="1200" b="1" dirty="0"/>
              <a:t>, at </a:t>
            </a:r>
            <a:r>
              <a:rPr lang="nl-NL" sz="1200" b="1" dirty="0" err="1"/>
              <a:t>sea</a:t>
            </a:r>
            <a:r>
              <a:rPr lang="nl-NL" sz="1200" b="1" dirty="0"/>
              <a:t>: </a:t>
            </a:r>
            <a:r>
              <a:rPr lang="nl-NL" sz="1200" b="1" dirty="0" err="1"/>
              <a:t>Efficient</a:t>
            </a:r>
            <a:r>
              <a:rPr lang="nl-NL" sz="1200" b="1" dirty="0"/>
              <a:t> analysis of large, </a:t>
            </a:r>
            <a:r>
              <a:rPr lang="nl-NL" sz="1200" b="1" dirty="0" err="1"/>
              <a:t>nonlinear</a:t>
            </a:r>
            <a:r>
              <a:rPr lang="nl-NL" sz="1200" b="1" dirty="0"/>
              <a:t> </a:t>
            </a:r>
            <a:r>
              <a:rPr lang="nl-NL" sz="1200" b="1" dirty="0" err="1"/>
              <a:t>floating</a:t>
            </a:r>
            <a:r>
              <a:rPr lang="nl-NL" sz="1200" b="1" dirty="0"/>
              <a:t> </a:t>
            </a:r>
            <a:r>
              <a:rPr lang="nl-NL" sz="1200" b="1" dirty="0" err="1"/>
              <a:t>structures</a:t>
            </a:r>
            <a:r>
              <a:rPr lang="nl-NL" sz="1200" b="1" dirty="0"/>
              <a:t> in </a:t>
            </a:r>
            <a:r>
              <a:rPr lang="nl-NL" sz="1200" b="1" dirty="0" err="1"/>
              <a:t>the</a:t>
            </a:r>
            <a:r>
              <a:rPr lang="nl-NL" sz="1200" b="1" dirty="0"/>
              <a:t> </a:t>
            </a:r>
            <a:r>
              <a:rPr lang="nl-NL" sz="1200" b="1" dirty="0" err="1"/>
              <a:t>frequency</a:t>
            </a:r>
            <a:r>
              <a:rPr lang="nl-NL" sz="1200" b="1" dirty="0"/>
              <a:t>-domain - </a:t>
            </a:r>
            <a:r>
              <a:rPr lang="nl-NL" sz="1200" b="1" dirty="0" err="1"/>
              <a:t>Christof</a:t>
            </a:r>
            <a:r>
              <a:rPr lang="nl-NL" sz="1200" b="1" dirty="0"/>
              <a:t> van Zijl</a:t>
            </a:r>
          </a:p>
        </p:txBody>
      </p:sp>
      <p:sp>
        <p:nvSpPr>
          <p:cNvPr id="14" name="CasellaDiTesto 13">
            <a:extLst>
              <a:ext uri="{FF2B5EF4-FFF2-40B4-BE49-F238E27FC236}">
                <a16:creationId xmlns:a16="http://schemas.microsoft.com/office/drawing/2014/main" id="{17FDEC35-E3FD-4015-E72C-A1C99BC179DD}"/>
              </a:ext>
            </a:extLst>
          </p:cNvPr>
          <p:cNvSpPr txBox="1"/>
          <p:nvPr/>
        </p:nvSpPr>
        <p:spPr>
          <a:xfrm>
            <a:off x="6250651" y="4095786"/>
            <a:ext cx="5824800" cy="461665"/>
          </a:xfrm>
          <a:prstGeom prst="rect">
            <a:avLst/>
          </a:prstGeom>
          <a:noFill/>
        </p:spPr>
        <p:txBody>
          <a:bodyPr wrap="square" rtlCol="0">
            <a:spAutoFit/>
          </a:bodyPr>
          <a:lstStyle/>
          <a:p>
            <a:r>
              <a:rPr lang="en-GB" sz="1200" b="1" dirty="0">
                <a:effectLst/>
                <a:latin typeface="Calibri" panose="020F0502020204030204" pitchFamily="34" charset="0"/>
                <a:ea typeface="Calibri" panose="020F0502020204030204" pitchFamily="34" charset="0"/>
              </a:rPr>
              <a:t>Sediment Plumes Generated by Cutter Suction Dredgers</a:t>
            </a:r>
          </a:p>
          <a:p>
            <a:r>
              <a:rPr lang="fi-FI" sz="1200" b="1" dirty="0"/>
              <a:t>Mosaab Mahgoub</a:t>
            </a:r>
            <a:endParaRPr lang="nl-NL" sz="1200" b="1" dirty="0"/>
          </a:p>
        </p:txBody>
      </p:sp>
      <p:sp>
        <p:nvSpPr>
          <p:cNvPr id="16" name="CasellaDiTesto 15">
            <a:extLst>
              <a:ext uri="{FF2B5EF4-FFF2-40B4-BE49-F238E27FC236}">
                <a16:creationId xmlns:a16="http://schemas.microsoft.com/office/drawing/2014/main" id="{71E02153-3958-B113-EA0D-383924C296A2}"/>
              </a:ext>
            </a:extLst>
          </p:cNvPr>
          <p:cNvSpPr txBox="1"/>
          <p:nvPr/>
        </p:nvSpPr>
        <p:spPr>
          <a:xfrm>
            <a:off x="6250651" y="4559674"/>
            <a:ext cx="5824800" cy="1892826"/>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Dredging-induced sediment plumes can cause severe damage to the aquatic environment: turbidity-related light reduction, smothering of sensitive habitats, and contaminant transport in case of environmental dredging.  Cutter suction dredger (CSD) is the second main vessel utilized in the dredging industry. The main component of CSD is the cutter head, the role of the cutter head is to disintegrate (cut) the soil from the bed of the waterbody and mix it with water and then the soil-water mixture is transported as a slurry. The dynamic actions of the cutter head is the main trigger of sediment plumes generated during the operation of CSD.  The near-field environment of the cutter head is very complex and sediment is released with different mechanisms. However, the common procedure followed in the dredging industry to quantify the sediment release rate (source-term) by CSD for the Environmental Impact Assessment (EIA) purposes is very simple and does not reflect the cutter head near-field dynamics, which causes a lot of uncertainties. Accurate prediction of the CSD source-term is essential for a trustable EIA and requires a full understanding of the cutter head near-field environment, which is still not achieved. My PhD research is to investigate the cutter head near-field environment and analyze its related sediment resuspension mechanisms  for the objective of developing better source-term estimation model for CSD. My research methodology includes both numerical and experimental modelling.  </a:t>
            </a:r>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3A361B64-BE2B-F468-119E-5B160C46CA8D}"/>
              </a:ext>
            </a:extLst>
          </p:cNvPr>
          <p:cNvSpPr txBox="1"/>
          <p:nvPr/>
        </p:nvSpPr>
        <p:spPr>
          <a:xfrm>
            <a:off x="116549" y="4559674"/>
            <a:ext cx="5824800" cy="2031325"/>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Recent estimates project that by 2050, about 70 percent of the world’s population will reside in urban environments. With many major cities situated along coastlines, large-scale floating structures offer a promising solution to the challenges of rapid urbanization coupled with the effects of climate change.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branch of engineering that deals with predicting the responses of flexible structures as they interact with the ocean is called hydroelasticity. The state-of-the-art methods in hydroelasticity involve simulating structural responses to fluid loading in the time-domain by exchanging information between the two domains at successive time-steps. However, this approach can be very time-consuming, which is unsuitable for design optimization and studying long-term structural responses under varying environmental conditions.</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As an alternative, very efficient calculations can be performed in the frequency-domain. However, the sheer size of large floating structures, along with the seemingly conflicting demand for lighter constructions, results in highly flexible marine structures that exhibit nonlinear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Since frequency-domain analysis is generally restricted to linear structures, an alternating frequency-time domain algorithm is investigated to study nonlinear structural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The method is demonstrated for a simple, nonlinear system, and the application to coupled fluid-structure problems, including some challenges, is discussed.  </a:t>
            </a:r>
            <a:endParaRPr lang="nl-NL" sz="9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55308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5F87C-3AD6-3715-C424-CD5F823BB645}"/>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8663F90B-E38D-4586-1BE9-BC40114E1165}"/>
              </a:ext>
            </a:extLst>
          </p:cNvPr>
          <p:cNvSpPr txBox="1"/>
          <p:nvPr/>
        </p:nvSpPr>
        <p:spPr>
          <a:xfrm>
            <a:off x="1813559" y="11631"/>
            <a:ext cx="2430780" cy="369332"/>
          </a:xfrm>
          <a:prstGeom prst="rect">
            <a:avLst/>
          </a:prstGeom>
          <a:noFill/>
        </p:spPr>
        <p:txBody>
          <a:bodyPr wrap="square" rtlCol="0">
            <a:spAutoFit/>
          </a:bodyPr>
          <a:lstStyle/>
          <a:p>
            <a:pPr algn="ctr"/>
            <a:r>
              <a:rPr lang="nl-NL" dirty="0"/>
              <a:t>20240404_Matthis</a:t>
            </a:r>
          </a:p>
        </p:txBody>
      </p:sp>
      <p:sp>
        <p:nvSpPr>
          <p:cNvPr id="12" name="CasellaDiTesto 11">
            <a:extLst>
              <a:ext uri="{FF2B5EF4-FFF2-40B4-BE49-F238E27FC236}">
                <a16:creationId xmlns:a16="http://schemas.microsoft.com/office/drawing/2014/main" id="{68406072-AA2B-689B-6562-EFC960186FEF}"/>
              </a:ext>
            </a:extLst>
          </p:cNvPr>
          <p:cNvSpPr txBox="1"/>
          <p:nvPr/>
        </p:nvSpPr>
        <p:spPr>
          <a:xfrm>
            <a:off x="7947661" y="12784"/>
            <a:ext cx="2430780" cy="369332"/>
          </a:xfrm>
          <a:prstGeom prst="rect">
            <a:avLst/>
          </a:prstGeom>
          <a:noFill/>
        </p:spPr>
        <p:txBody>
          <a:bodyPr wrap="square" rtlCol="0">
            <a:spAutoFit/>
          </a:bodyPr>
          <a:lstStyle/>
          <a:p>
            <a:pPr algn="ctr"/>
            <a:r>
              <a:rPr lang="nl-NL" dirty="0"/>
              <a:t>20240404_Wieger</a:t>
            </a:r>
          </a:p>
        </p:txBody>
      </p:sp>
      <p:sp>
        <p:nvSpPr>
          <p:cNvPr id="13" name="CasellaDiTesto 12">
            <a:extLst>
              <a:ext uri="{FF2B5EF4-FFF2-40B4-BE49-F238E27FC236}">
                <a16:creationId xmlns:a16="http://schemas.microsoft.com/office/drawing/2014/main" id="{5E620CD6-1D48-EF8B-7BE7-47965360328C}"/>
              </a:ext>
            </a:extLst>
          </p:cNvPr>
          <p:cNvSpPr txBox="1"/>
          <p:nvPr/>
        </p:nvSpPr>
        <p:spPr>
          <a:xfrm>
            <a:off x="116549" y="4095786"/>
            <a:ext cx="5824800" cy="461665"/>
          </a:xfrm>
          <a:prstGeom prst="rect">
            <a:avLst/>
          </a:prstGeom>
          <a:noFill/>
        </p:spPr>
        <p:txBody>
          <a:bodyPr wrap="square" rtlCol="0">
            <a:spAutoFit/>
          </a:bodyPr>
          <a:lstStyle/>
          <a:p>
            <a:r>
              <a:rPr lang="en-US" sz="1200" b="1" dirty="0"/>
              <a:t>Thermal Stress-Aware Power Modulation for Solid Oxide Fuel Cell Systems through Model Predictive Control </a:t>
            </a:r>
            <a:r>
              <a:rPr lang="nl-NL" sz="1200" b="1" dirty="0"/>
              <a:t>- Matthis de Lange</a:t>
            </a:r>
          </a:p>
        </p:txBody>
      </p:sp>
      <p:sp>
        <p:nvSpPr>
          <p:cNvPr id="14" name="CasellaDiTesto 13">
            <a:extLst>
              <a:ext uri="{FF2B5EF4-FFF2-40B4-BE49-F238E27FC236}">
                <a16:creationId xmlns:a16="http://schemas.microsoft.com/office/drawing/2014/main" id="{F9E9044F-C669-8338-0DFE-A075DBF4A194}"/>
              </a:ext>
            </a:extLst>
          </p:cNvPr>
          <p:cNvSpPr txBox="1"/>
          <p:nvPr/>
        </p:nvSpPr>
        <p:spPr>
          <a:xfrm>
            <a:off x="6250651" y="4095786"/>
            <a:ext cx="5824800" cy="461665"/>
          </a:xfrm>
          <a:prstGeom prst="rect">
            <a:avLst/>
          </a:prstGeom>
          <a:noFill/>
        </p:spPr>
        <p:txBody>
          <a:bodyPr wrap="square" rtlCol="0">
            <a:spAutoFit/>
          </a:bodyPr>
          <a:lstStyle/>
          <a:p>
            <a:r>
              <a:rPr lang="en-US" sz="1200" b="1" dirty="0">
                <a:effectLst/>
                <a:latin typeface="Calibri" panose="020F0502020204030204" pitchFamily="34" charset="0"/>
                <a:ea typeface="Calibri" panose="020F0502020204030204" pitchFamily="34" charset="0"/>
              </a:rPr>
              <a:t>Ship based carbon capture systems – The LNG-Zero project</a:t>
            </a:r>
            <a:endParaRPr lang="en-GB" sz="1200" b="1" dirty="0">
              <a:effectLst/>
              <a:latin typeface="Calibri" panose="020F0502020204030204" pitchFamily="34" charset="0"/>
              <a:ea typeface="Calibri" panose="020F0502020204030204" pitchFamily="34" charset="0"/>
            </a:endParaRPr>
          </a:p>
          <a:p>
            <a:r>
              <a:rPr lang="fi-FI" sz="1200" b="1" dirty="0"/>
              <a:t>Wieger Peet</a:t>
            </a:r>
            <a:endParaRPr lang="nl-NL" sz="1200" b="1" dirty="0"/>
          </a:p>
        </p:txBody>
      </p:sp>
      <p:sp>
        <p:nvSpPr>
          <p:cNvPr id="16" name="CasellaDiTesto 15">
            <a:extLst>
              <a:ext uri="{FF2B5EF4-FFF2-40B4-BE49-F238E27FC236}">
                <a16:creationId xmlns:a16="http://schemas.microsoft.com/office/drawing/2014/main" id="{D7A53153-4C88-9AA2-043D-A589EDFE79BE}"/>
              </a:ext>
            </a:extLst>
          </p:cNvPr>
          <p:cNvSpPr txBox="1"/>
          <p:nvPr/>
        </p:nvSpPr>
        <p:spPr>
          <a:xfrm>
            <a:off x="6250651" y="4559674"/>
            <a:ext cx="5824800" cy="1338828"/>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importance of reducing the harmful emissions from vessel is clear. But in order to reach the goals set by the IMO we need to come up with new solutions. LNG-Zero is an ambitious research project that aims to develop technologies and strategies to drastically reduce the emissions from LNG powered vessels, making the shipping industry more sustainable. The main focus of the LNG-Zero project is on accelerating a novel technology for reducing the GHG emissions and NOx on LNG </a:t>
            </a:r>
            <a:r>
              <a:rPr lang="en-US" sz="900" dirty="0" err="1">
                <a:effectLst/>
                <a:latin typeface="Calibri" panose="020F0502020204030204" pitchFamily="34" charset="0"/>
                <a:ea typeface="Times New Roman" panose="02020603050405020304" pitchFamily="18" charset="0"/>
                <a:cs typeface="Arial" panose="020B0604020202020204" pitchFamily="34" charset="0"/>
              </a:rPr>
              <a:t>fuelled</a:t>
            </a:r>
            <a:r>
              <a:rPr lang="en-US" sz="900" dirty="0">
                <a:effectLst/>
                <a:latin typeface="Calibri" panose="020F0502020204030204" pitchFamily="34" charset="0"/>
                <a:ea typeface="Times New Roman" panose="02020603050405020304" pitchFamily="18" charset="0"/>
                <a:cs typeface="Arial" panose="020B0604020202020204" pitchFamily="34" charset="0"/>
              </a:rPr>
              <a:t> vessels. In order to reach the low levels of emissions set in this project, a comprehensive cleaning step of the exhaust gas has to be performed.</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During my presentation I will tell more about the goals of the project, the technologies that are being used/developed and what we are doing to support the project.</a:t>
            </a:r>
          </a:p>
          <a:p>
            <a:pPr algn="just"/>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618E04E6-4D3E-BA2E-DFB3-DC2A761BC1DF}"/>
              </a:ext>
            </a:extLst>
          </p:cNvPr>
          <p:cNvSpPr txBox="1"/>
          <p:nvPr/>
        </p:nvSpPr>
        <p:spPr>
          <a:xfrm>
            <a:off x="116549" y="4559674"/>
            <a:ext cx="5824800" cy="1477328"/>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To mitigate polluting emissions in the maritime sector, Solid Oxide Fuel Cells (SOFC) are being explored as alternative power sources for vessels as they offer improved fuel conversion efficiency and reduced emissions. However, SOFCs encounter challenges related to slow power regulation, due to implicit constraints imposed by the need to limit thermal stress in the cells. Thermal stress can potentially damage the cell stack, thus efficient and safe control strategies are essential for the successful integration of SOFCs onboard a vessel. In previous research, these implicit constraints restrict the power modulation either by restricting the power reference or via a rate limit on the electrical current. In this research, we propose to address this explicitly by integrating thermal stress considerations, specifically spatial temperature gradients, into the control strategy using a Model Predictive Control (MPC) approach. This allows us to dynamically regulate the SOFC within the spatial temperature gradient constraints, enhancing the SOFC’s ability to track a time-varying power demand.</a:t>
            </a:r>
            <a:endParaRPr lang="nl-NL" sz="900" dirty="0">
              <a:effectLst/>
              <a:latin typeface="Times New Roman" panose="02020603050405020304" pitchFamily="18" charset="0"/>
              <a:ea typeface="Times New Roman" panose="02020603050405020304" pitchFamily="18" charset="0"/>
            </a:endParaRPr>
          </a:p>
        </p:txBody>
      </p:sp>
      <p:grpSp>
        <p:nvGrpSpPr>
          <p:cNvPr id="2048" name="Gruppo 2047">
            <a:extLst>
              <a:ext uri="{FF2B5EF4-FFF2-40B4-BE49-F238E27FC236}">
                <a16:creationId xmlns:a16="http://schemas.microsoft.com/office/drawing/2014/main" id="{82323FF3-4DF8-E7D7-BC60-4CF2EED1009E}"/>
              </a:ext>
            </a:extLst>
          </p:cNvPr>
          <p:cNvGrpSpPr/>
          <p:nvPr/>
        </p:nvGrpSpPr>
        <p:grpSpPr>
          <a:xfrm>
            <a:off x="116550" y="371901"/>
            <a:ext cx="5824800" cy="3600000"/>
            <a:chOff x="116550" y="371901"/>
            <a:chExt cx="5824800" cy="3600000"/>
          </a:xfrm>
        </p:grpSpPr>
        <p:sp>
          <p:nvSpPr>
            <p:cNvPr id="63" name="Rettangolo 62">
              <a:extLst>
                <a:ext uri="{FF2B5EF4-FFF2-40B4-BE49-F238E27FC236}">
                  <a16:creationId xmlns:a16="http://schemas.microsoft.com/office/drawing/2014/main" id="{F603F769-EBBC-C7FD-49F6-94A5A15E9B2A}"/>
                </a:ext>
              </a:extLst>
            </p:cNvPr>
            <p:cNvSpPr/>
            <p:nvPr/>
          </p:nvSpPr>
          <p:spPr>
            <a:xfrm>
              <a:off x="116550" y="371901"/>
              <a:ext cx="5824800" cy="3600000"/>
            </a:xfrm>
            <a:prstGeom prst="rect">
              <a:avLst/>
            </a:prstGeom>
            <a:gradFill>
              <a:gsLst>
                <a:gs pos="17000">
                  <a:srgbClr val="DAFFFF"/>
                </a:gs>
                <a:gs pos="100000">
                  <a:srgbClr val="FFFFFF"/>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1" name="Immagine 60">
              <a:extLst>
                <a:ext uri="{FF2B5EF4-FFF2-40B4-BE49-F238E27FC236}">
                  <a16:creationId xmlns:a16="http://schemas.microsoft.com/office/drawing/2014/main" id="{ED5886C2-C7BD-9341-FF3C-10E48719FC27}"/>
                </a:ext>
              </a:extLst>
            </p:cNvPr>
            <p:cNvPicPr>
              <a:picLocks noChangeAspect="1"/>
            </p:cNvPicPr>
            <p:nvPr/>
          </p:nvPicPr>
          <p:blipFill>
            <a:blip r:embed="rId2"/>
            <a:stretch>
              <a:fillRect/>
            </a:stretch>
          </p:blipFill>
          <p:spPr>
            <a:xfrm>
              <a:off x="899372" y="438172"/>
              <a:ext cx="4266988" cy="3454024"/>
            </a:xfrm>
            <a:prstGeom prst="rect">
              <a:avLst/>
            </a:prstGeom>
          </p:spPr>
        </p:pic>
      </p:grpSp>
      <p:grpSp>
        <p:nvGrpSpPr>
          <p:cNvPr id="19" name="Gruppo 18">
            <a:extLst>
              <a:ext uri="{FF2B5EF4-FFF2-40B4-BE49-F238E27FC236}">
                <a16:creationId xmlns:a16="http://schemas.microsoft.com/office/drawing/2014/main" id="{7AE50D5A-78BD-9B57-E645-D68EC2C1656E}"/>
              </a:ext>
            </a:extLst>
          </p:cNvPr>
          <p:cNvGrpSpPr/>
          <p:nvPr/>
        </p:nvGrpSpPr>
        <p:grpSpPr>
          <a:xfrm>
            <a:off x="6250651" y="371498"/>
            <a:ext cx="5825133" cy="3600000"/>
            <a:chOff x="6250651" y="371498"/>
            <a:chExt cx="5825133" cy="3600000"/>
          </a:xfrm>
        </p:grpSpPr>
        <p:sp>
          <p:nvSpPr>
            <p:cNvPr id="10" name="Rettangolo 9">
              <a:extLst>
                <a:ext uri="{FF2B5EF4-FFF2-40B4-BE49-F238E27FC236}">
                  <a16:creationId xmlns:a16="http://schemas.microsoft.com/office/drawing/2014/main" id="{1E0C9BC2-CEB2-DCD9-FBD1-EE736FAAE530}"/>
                </a:ext>
              </a:extLst>
            </p:cNvPr>
            <p:cNvSpPr/>
            <p:nvPr/>
          </p:nvSpPr>
          <p:spPr>
            <a:xfrm>
              <a:off x="6250652" y="371498"/>
              <a:ext cx="5824800" cy="3600000"/>
            </a:xfrm>
            <a:prstGeom prst="rect">
              <a:avLst/>
            </a:prstGeom>
            <a:gradFill>
              <a:gsLst>
                <a:gs pos="0">
                  <a:srgbClr val="004653"/>
                </a:gs>
                <a:gs pos="100000">
                  <a:srgbClr val="134B6A"/>
                </a:gs>
              </a:gsLst>
              <a:lin ang="162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grpSp>
          <p:nvGrpSpPr>
            <p:cNvPr id="8" name="Gruppo 7">
              <a:extLst>
                <a:ext uri="{FF2B5EF4-FFF2-40B4-BE49-F238E27FC236}">
                  <a16:creationId xmlns:a16="http://schemas.microsoft.com/office/drawing/2014/main" id="{5D6163A6-1608-9667-0699-D61887B333BA}"/>
                </a:ext>
              </a:extLst>
            </p:cNvPr>
            <p:cNvGrpSpPr>
              <a:grpSpLocks noChangeAspect="1"/>
            </p:cNvGrpSpPr>
            <p:nvPr/>
          </p:nvGrpSpPr>
          <p:grpSpPr>
            <a:xfrm>
              <a:off x="6250651" y="538488"/>
              <a:ext cx="5825133" cy="3276637"/>
              <a:chOff x="1905875" y="1072055"/>
              <a:chExt cx="8380249" cy="4713890"/>
            </a:xfrm>
          </p:grpSpPr>
          <p:pic>
            <p:nvPicPr>
              <p:cNvPr id="9" name="Picture 2" descr="Home - LNG-ZERO project">
                <a:extLst>
                  <a:ext uri="{FF2B5EF4-FFF2-40B4-BE49-F238E27FC236}">
                    <a16:creationId xmlns:a16="http://schemas.microsoft.com/office/drawing/2014/main" id="{4D79E38C-CE7D-501B-6B00-F7287D16B0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875" y="1072055"/>
                <a:ext cx="8380249" cy="471389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uppo 10">
                <a:extLst>
                  <a:ext uri="{FF2B5EF4-FFF2-40B4-BE49-F238E27FC236}">
                    <a16:creationId xmlns:a16="http://schemas.microsoft.com/office/drawing/2014/main" id="{EAA736DD-B355-5D1A-44B2-2CE41B9EFE3E}"/>
                  </a:ext>
                </a:extLst>
              </p:cNvPr>
              <p:cNvGrpSpPr/>
              <p:nvPr/>
            </p:nvGrpSpPr>
            <p:grpSpPr>
              <a:xfrm>
                <a:off x="8243613" y="3713326"/>
                <a:ext cx="1936750" cy="1974850"/>
                <a:chOff x="1905875" y="1072055"/>
                <a:chExt cx="1936750" cy="1974850"/>
              </a:xfrm>
            </p:grpSpPr>
            <p:sp>
              <p:nvSpPr>
                <p:cNvPr id="15" name="Rettangolo 14">
                  <a:extLst>
                    <a:ext uri="{FF2B5EF4-FFF2-40B4-BE49-F238E27FC236}">
                      <a16:creationId xmlns:a16="http://schemas.microsoft.com/office/drawing/2014/main" id="{B6F38E01-775A-0384-62DD-CA38BC4453B3}"/>
                    </a:ext>
                  </a:extLst>
                </p:cNvPr>
                <p:cNvSpPr/>
                <p:nvPr/>
              </p:nvSpPr>
              <p:spPr>
                <a:xfrm>
                  <a:off x="1905875" y="1072055"/>
                  <a:ext cx="1936750" cy="1974850"/>
                </a:xfrm>
                <a:prstGeom prst="rect">
                  <a:avLst/>
                </a:prstGeom>
                <a:solidFill>
                  <a:schemeClr val="bg1">
                    <a:alpha val="7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8" name="Picture 3">
                  <a:extLst>
                    <a:ext uri="{FF2B5EF4-FFF2-40B4-BE49-F238E27FC236}">
                      <a16:creationId xmlns:a16="http://schemas.microsoft.com/office/drawing/2014/main" id="{FBE5090E-B5AC-C3F0-69CA-24F0EF24CFCA}"/>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05875" y="1072055"/>
                  <a:ext cx="1936750"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spTree>
    <p:extLst>
      <p:ext uri="{BB962C8B-B14F-4D97-AF65-F5344CB8AC3E}">
        <p14:creationId xmlns:p14="http://schemas.microsoft.com/office/powerpoint/2010/main" val="4226494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20240411_Bilge</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461665"/>
          </a:xfrm>
          <a:prstGeom prst="rect">
            <a:avLst/>
          </a:prstGeom>
          <a:noFill/>
        </p:spPr>
        <p:txBody>
          <a:bodyPr wrap="square" rtlCol="0">
            <a:spAutoFit/>
          </a:bodyPr>
          <a:lstStyle/>
          <a:p>
            <a:r>
              <a:rPr lang="en-US" sz="1200" b="1" dirty="0"/>
              <a:t>Adaptive Transportation and Logistics through Operations Research, Behavioral Modeling and Machine Learning </a:t>
            </a:r>
            <a:r>
              <a:rPr lang="nl-NL" sz="1200" b="1" dirty="0"/>
              <a:t>– </a:t>
            </a:r>
            <a:r>
              <a:rPr lang="nl-NL" sz="1200" b="1" dirty="0" err="1"/>
              <a:t>Bilge</a:t>
            </a:r>
            <a:r>
              <a:rPr lang="nl-NL" sz="1200" b="1" dirty="0"/>
              <a:t> </a:t>
            </a:r>
            <a:r>
              <a:rPr lang="nl-NL" sz="1200" b="1" dirty="0" err="1"/>
              <a:t>Atasoy</a:t>
            </a:r>
            <a:endParaRPr lang="nl-NL" sz="1200" b="1" dirty="0"/>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923330"/>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Operations Research, Behavioral Modeling and Machine Learning need to work hand in hand to reach adaptive transport systems. The intersection between these methodologies enable to have (1) a predictive decision making towards robustness (2) a user-centric nature for better incorporation of preferences (3) an adaptive system that continuously evolve towards better decisions and better representation of user behavior. In this talk I will provide examples across different applications from last-mile deliveries to intermodal transport. </a:t>
            </a:r>
          </a:p>
          <a:p>
            <a:pPr algn="just"/>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p:txBody>
      </p:sp>
      <p:grpSp>
        <p:nvGrpSpPr>
          <p:cNvPr id="4" name="Gruppo 3">
            <a:extLst>
              <a:ext uri="{FF2B5EF4-FFF2-40B4-BE49-F238E27FC236}">
                <a16:creationId xmlns:a16="http://schemas.microsoft.com/office/drawing/2014/main" id="{C61E8E20-C947-48E0-F821-781C6BBABC03}"/>
              </a:ext>
            </a:extLst>
          </p:cNvPr>
          <p:cNvGrpSpPr/>
          <p:nvPr/>
        </p:nvGrpSpPr>
        <p:grpSpPr>
          <a:xfrm>
            <a:off x="3183600" y="647722"/>
            <a:ext cx="5824800" cy="3600000"/>
            <a:chOff x="5833728" y="2757451"/>
            <a:chExt cx="5824800" cy="3600000"/>
          </a:xfrm>
        </p:grpSpPr>
        <p:sp>
          <p:nvSpPr>
            <p:cNvPr id="5" name="Rettangolo 4">
              <a:extLst>
                <a:ext uri="{FF2B5EF4-FFF2-40B4-BE49-F238E27FC236}">
                  <a16:creationId xmlns:a16="http://schemas.microsoft.com/office/drawing/2014/main" id="{82F53D27-502E-DC48-AC73-823617B9B18F}"/>
                </a:ext>
              </a:extLst>
            </p:cNvPr>
            <p:cNvSpPr/>
            <p:nvPr/>
          </p:nvSpPr>
          <p:spPr>
            <a:xfrm>
              <a:off x="5833728" y="2757451"/>
              <a:ext cx="5824800" cy="3600000"/>
            </a:xfrm>
            <a:prstGeom prst="rect">
              <a:avLst/>
            </a:prstGeom>
            <a:solidFill>
              <a:schemeClr val="bg1"/>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 name="Picture 2">
              <a:extLst>
                <a:ext uri="{FF2B5EF4-FFF2-40B4-BE49-F238E27FC236}">
                  <a16:creationId xmlns:a16="http://schemas.microsoft.com/office/drawing/2014/main" id="{8D1E6A67-6907-EE02-4466-BD25EBD96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3728" y="2887371"/>
              <a:ext cx="5824800" cy="3340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732244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5F87C-3AD6-3715-C424-CD5F823BB645}"/>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8663F90B-E38D-4586-1BE9-BC40114E1165}"/>
              </a:ext>
            </a:extLst>
          </p:cNvPr>
          <p:cNvSpPr txBox="1"/>
          <p:nvPr/>
        </p:nvSpPr>
        <p:spPr>
          <a:xfrm>
            <a:off x="1813559" y="11631"/>
            <a:ext cx="2430780" cy="369332"/>
          </a:xfrm>
          <a:prstGeom prst="rect">
            <a:avLst/>
          </a:prstGeom>
          <a:noFill/>
        </p:spPr>
        <p:txBody>
          <a:bodyPr wrap="square" rtlCol="0">
            <a:spAutoFit/>
          </a:bodyPr>
          <a:lstStyle/>
          <a:p>
            <a:pPr algn="ctr"/>
            <a:r>
              <a:rPr lang="nl-NL" dirty="0"/>
              <a:t>20240502_Jasper</a:t>
            </a:r>
          </a:p>
        </p:txBody>
      </p:sp>
      <p:sp>
        <p:nvSpPr>
          <p:cNvPr id="12" name="CasellaDiTesto 11">
            <a:extLst>
              <a:ext uri="{FF2B5EF4-FFF2-40B4-BE49-F238E27FC236}">
                <a16:creationId xmlns:a16="http://schemas.microsoft.com/office/drawing/2014/main" id="{68406072-AA2B-689B-6562-EFC960186FEF}"/>
              </a:ext>
            </a:extLst>
          </p:cNvPr>
          <p:cNvSpPr txBox="1"/>
          <p:nvPr/>
        </p:nvSpPr>
        <p:spPr>
          <a:xfrm>
            <a:off x="7947661" y="12784"/>
            <a:ext cx="2430780" cy="369332"/>
          </a:xfrm>
          <a:prstGeom prst="rect">
            <a:avLst/>
          </a:prstGeom>
          <a:noFill/>
        </p:spPr>
        <p:txBody>
          <a:bodyPr wrap="square" rtlCol="0">
            <a:spAutoFit/>
          </a:bodyPr>
          <a:lstStyle/>
          <a:p>
            <a:pPr algn="ctr"/>
            <a:r>
              <a:rPr lang="nl-NL" dirty="0"/>
              <a:t>20240502_Hanna</a:t>
            </a:r>
          </a:p>
        </p:txBody>
      </p:sp>
      <p:sp>
        <p:nvSpPr>
          <p:cNvPr id="13" name="CasellaDiTesto 12">
            <a:extLst>
              <a:ext uri="{FF2B5EF4-FFF2-40B4-BE49-F238E27FC236}">
                <a16:creationId xmlns:a16="http://schemas.microsoft.com/office/drawing/2014/main" id="{5E620CD6-1D48-EF8B-7BE7-47965360328C}"/>
              </a:ext>
            </a:extLst>
          </p:cNvPr>
          <p:cNvSpPr txBox="1"/>
          <p:nvPr/>
        </p:nvSpPr>
        <p:spPr>
          <a:xfrm>
            <a:off x="116549" y="4095786"/>
            <a:ext cx="5824800" cy="461665"/>
          </a:xfrm>
          <a:prstGeom prst="rect">
            <a:avLst/>
          </a:prstGeom>
          <a:noFill/>
        </p:spPr>
        <p:txBody>
          <a:bodyPr wrap="square" rtlCol="0">
            <a:spAutoFit/>
          </a:bodyPr>
          <a:lstStyle/>
          <a:p>
            <a:r>
              <a:rPr lang="en-US" sz="1200" b="1" dirty="0"/>
              <a:t>Dynamic modelling of internal combustion engines running on alternative fuels</a:t>
            </a:r>
          </a:p>
          <a:p>
            <a:r>
              <a:rPr lang="en-US" sz="1200" b="1" dirty="0"/>
              <a:t>Jasper Vollbrandt</a:t>
            </a:r>
          </a:p>
        </p:txBody>
      </p:sp>
      <p:sp>
        <p:nvSpPr>
          <p:cNvPr id="14" name="CasellaDiTesto 13">
            <a:extLst>
              <a:ext uri="{FF2B5EF4-FFF2-40B4-BE49-F238E27FC236}">
                <a16:creationId xmlns:a16="http://schemas.microsoft.com/office/drawing/2014/main" id="{F9E9044F-C669-8338-0DFE-A075DBF4A194}"/>
              </a:ext>
            </a:extLst>
          </p:cNvPr>
          <p:cNvSpPr txBox="1"/>
          <p:nvPr/>
        </p:nvSpPr>
        <p:spPr>
          <a:xfrm>
            <a:off x="6250651" y="4095786"/>
            <a:ext cx="5824800" cy="461665"/>
          </a:xfrm>
          <a:prstGeom prst="rect">
            <a:avLst/>
          </a:prstGeom>
          <a:noFill/>
        </p:spPr>
        <p:txBody>
          <a:bodyPr wrap="square" rtlCol="0">
            <a:spAutoFit/>
          </a:bodyPr>
          <a:lstStyle/>
          <a:p>
            <a:r>
              <a:rPr lang="en-US" sz="1200" b="1" dirty="0">
                <a:effectLst/>
                <a:latin typeface="Calibri" panose="020F0502020204030204" pitchFamily="34" charset="0"/>
                <a:ea typeface="Calibri" panose="020F0502020204030204" pitchFamily="34" charset="0"/>
              </a:rPr>
              <a:t>Experimental Wave-Structure Interaction of membrane-type Floating Photovoltaics </a:t>
            </a:r>
            <a:r>
              <a:rPr lang="fi-FI" sz="1200" b="1" dirty="0"/>
              <a:t>Hanna Pot</a:t>
            </a:r>
            <a:endParaRPr lang="nl-NL" sz="1200" b="1" dirty="0"/>
          </a:p>
        </p:txBody>
      </p:sp>
      <p:sp>
        <p:nvSpPr>
          <p:cNvPr id="16" name="CasellaDiTesto 15">
            <a:extLst>
              <a:ext uri="{FF2B5EF4-FFF2-40B4-BE49-F238E27FC236}">
                <a16:creationId xmlns:a16="http://schemas.microsoft.com/office/drawing/2014/main" id="{D7A53153-4C88-9AA2-043D-A589EDFE79BE}"/>
              </a:ext>
            </a:extLst>
          </p:cNvPr>
          <p:cNvSpPr txBox="1"/>
          <p:nvPr/>
        </p:nvSpPr>
        <p:spPr>
          <a:xfrm>
            <a:off x="6250651" y="4559674"/>
            <a:ext cx="5824800" cy="1200329"/>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Membrane-type support structures offer a promising avenue for reducing construction costs of offshore floating photovoltaic (PV) systems, potentially enhancing economic viability compared to traditional rigid supports. However, this type of structure is yet scarcely researched, such that hydrodynamics, wave-structure interactions and mooring loads are hard to quantify. To obtain a deeper understanding of the dynamic motion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of these systems, our research focuses on the experimental quantification of mooring loads and the dynamic response of membrane structures under wave action. Wave tank experiments are conducted using a 5-meter-long neoprene model to simulate wave response. The model's deflections are captured using Digital Image Correlation, a stereovision technique that allows for precise full-field deformation analysis. Preliminary results of these experiments are presented. </a:t>
            </a:r>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618E04E6-4D3E-BA2E-DFB3-DC2A761BC1DF}"/>
              </a:ext>
            </a:extLst>
          </p:cNvPr>
          <p:cNvSpPr txBox="1"/>
          <p:nvPr/>
        </p:nvSpPr>
        <p:spPr>
          <a:xfrm>
            <a:off x="116549" y="4559674"/>
            <a:ext cx="5824800" cy="1892826"/>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global shipping industry is at a crucial juncture, facing an urgent need to reduce greenhouse gas emissions in the short to medium term to mitigate climate change.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A shift towards alternative fuels is imminent, necessitated by the limitations in current fuel cell and battery technology in terms of power density.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Currently, the most promising candidates are hydrogen, ammonia, and methanol.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However, compared to marine diesel engines, engines running on alternative fuels limit the dynamic performance to assure a stable combustion process and prevent knocking and misfire.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This research focusses on the complex dynamic interaction between the gas-path and the in-cylinder process of marine engines on alternative fuels.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With a combination of physical experiments and engine simulations, we try to understand what enables and limits dynamic performance.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During my presentation I will give some background information, talk about the challenges of combining physical and simulation experiments, and show first results.</a:t>
            </a:r>
          </a:p>
        </p:txBody>
      </p:sp>
      <p:grpSp>
        <p:nvGrpSpPr>
          <p:cNvPr id="6" name="Gruppo 5">
            <a:extLst>
              <a:ext uri="{FF2B5EF4-FFF2-40B4-BE49-F238E27FC236}">
                <a16:creationId xmlns:a16="http://schemas.microsoft.com/office/drawing/2014/main" id="{0528B5C0-5800-A520-E4DF-C8D492600BAD}"/>
              </a:ext>
            </a:extLst>
          </p:cNvPr>
          <p:cNvGrpSpPr/>
          <p:nvPr/>
        </p:nvGrpSpPr>
        <p:grpSpPr>
          <a:xfrm>
            <a:off x="6250318" y="371498"/>
            <a:ext cx="5825134" cy="3600000"/>
            <a:chOff x="6250318" y="371498"/>
            <a:chExt cx="5825134" cy="3600000"/>
          </a:xfrm>
        </p:grpSpPr>
        <p:sp>
          <p:nvSpPr>
            <p:cNvPr id="10" name="Rettangolo 9">
              <a:extLst>
                <a:ext uri="{FF2B5EF4-FFF2-40B4-BE49-F238E27FC236}">
                  <a16:creationId xmlns:a16="http://schemas.microsoft.com/office/drawing/2014/main" id="{1E0C9BC2-CEB2-DCD9-FBD1-EE736FAAE530}"/>
                </a:ext>
              </a:extLst>
            </p:cNvPr>
            <p:cNvSpPr/>
            <p:nvPr/>
          </p:nvSpPr>
          <p:spPr>
            <a:xfrm>
              <a:off x="6250652" y="371498"/>
              <a:ext cx="5824800" cy="3600000"/>
            </a:xfrm>
            <a:prstGeom prst="rect">
              <a:avLst/>
            </a:prstGeom>
            <a:gradFill>
              <a:gsLst>
                <a:gs pos="0">
                  <a:srgbClr val="728D66"/>
                </a:gs>
                <a:gs pos="100000">
                  <a:srgbClr val="C5A585"/>
                </a:gs>
              </a:gsLst>
              <a:lin ang="162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5" name="Immagine 4" descr="Immagine che contiene schermata, arte, pavimento, interno&#10;&#10;Descrizione generata automaticamente">
              <a:extLst>
                <a:ext uri="{FF2B5EF4-FFF2-40B4-BE49-F238E27FC236}">
                  <a16:creationId xmlns:a16="http://schemas.microsoft.com/office/drawing/2014/main" id="{E650D77D-103B-2773-AE11-76BEE8D5EC7D}"/>
                </a:ext>
              </a:extLst>
            </p:cNvPr>
            <p:cNvPicPr>
              <a:picLocks noChangeAspect="1"/>
            </p:cNvPicPr>
            <p:nvPr/>
          </p:nvPicPr>
          <p:blipFill>
            <a:blip r:embed="rId2"/>
            <a:stretch>
              <a:fillRect/>
            </a:stretch>
          </p:blipFill>
          <p:spPr>
            <a:xfrm>
              <a:off x="6250318" y="533582"/>
              <a:ext cx="5825132" cy="3276637"/>
            </a:xfrm>
            <a:prstGeom prst="rect">
              <a:avLst/>
            </a:prstGeom>
          </p:spPr>
        </p:pic>
      </p:grpSp>
      <p:grpSp>
        <p:nvGrpSpPr>
          <p:cNvPr id="21" name="Gruppo 20">
            <a:extLst>
              <a:ext uri="{FF2B5EF4-FFF2-40B4-BE49-F238E27FC236}">
                <a16:creationId xmlns:a16="http://schemas.microsoft.com/office/drawing/2014/main" id="{A8E5C769-E6F5-F2CA-568D-FE9C25C459C5}"/>
              </a:ext>
            </a:extLst>
          </p:cNvPr>
          <p:cNvGrpSpPr/>
          <p:nvPr/>
        </p:nvGrpSpPr>
        <p:grpSpPr>
          <a:xfrm>
            <a:off x="116550" y="369678"/>
            <a:ext cx="5824800" cy="3602223"/>
            <a:chOff x="116550" y="369678"/>
            <a:chExt cx="5824800" cy="3602223"/>
          </a:xfrm>
        </p:grpSpPr>
        <p:sp>
          <p:nvSpPr>
            <p:cNvPr id="63" name="Rettangolo 62">
              <a:extLst>
                <a:ext uri="{FF2B5EF4-FFF2-40B4-BE49-F238E27FC236}">
                  <a16:creationId xmlns:a16="http://schemas.microsoft.com/office/drawing/2014/main" id="{F603F769-EBBC-C7FD-49F6-94A5A15E9B2A}"/>
                </a:ext>
              </a:extLst>
            </p:cNvPr>
            <p:cNvSpPr/>
            <p:nvPr/>
          </p:nvSpPr>
          <p:spPr>
            <a:xfrm>
              <a:off x="116550" y="371901"/>
              <a:ext cx="5824800" cy="3600000"/>
            </a:xfrm>
            <a:prstGeom prst="rect">
              <a:avLst/>
            </a:prstGeom>
            <a:gradFill>
              <a:gsLst>
                <a:gs pos="17000">
                  <a:srgbClr val="2C6CDA"/>
                </a:gs>
                <a:gs pos="100000">
                  <a:srgbClr val="D5E3FE"/>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026" name="Picture 2" descr="170,700+ Work In Progress Stock Photos, Pictures &amp; Royalty-Free Images -  iStock | Work in progress sign, Puzzle missing piece, Construction site">
              <a:extLst>
                <a:ext uri="{FF2B5EF4-FFF2-40B4-BE49-F238E27FC236}">
                  <a16:creationId xmlns:a16="http://schemas.microsoft.com/office/drawing/2014/main" id="{462BD0B6-1592-D5C0-3D7F-EA3474E22A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99" y="369678"/>
              <a:ext cx="5737500" cy="3600000"/>
            </a:xfrm>
            <a:prstGeom prst="rect">
              <a:avLst/>
            </a:prstGeom>
            <a:noFill/>
            <a:extLst>
              <a:ext uri="{909E8E84-426E-40DD-AFC4-6F175D3DCCD1}">
                <a14:hiddenFill xmlns:a14="http://schemas.microsoft.com/office/drawing/2010/main">
                  <a:solidFill>
                    <a:srgbClr val="FFFFFF"/>
                  </a:solidFill>
                </a14:hiddenFill>
              </a:ext>
            </a:extLst>
          </p:spPr>
        </p:pic>
        <p:sp>
          <p:nvSpPr>
            <p:cNvPr id="20" name="Rettangolo 19">
              <a:extLst>
                <a:ext uri="{FF2B5EF4-FFF2-40B4-BE49-F238E27FC236}">
                  <a16:creationId xmlns:a16="http://schemas.microsoft.com/office/drawing/2014/main" id="{906DD0E4-B591-ED27-9955-307171BC4C05}"/>
                </a:ext>
              </a:extLst>
            </p:cNvPr>
            <p:cNvSpPr/>
            <p:nvPr/>
          </p:nvSpPr>
          <p:spPr>
            <a:xfrm rot="21027097">
              <a:off x="1715637" y="1209219"/>
              <a:ext cx="1918501" cy="580258"/>
            </a:xfrm>
            <a:prstGeom prst="rect">
              <a:avLst/>
            </a:prstGeom>
            <a:solidFill>
              <a:srgbClr val="F7BA00">
                <a:alpha val="85000"/>
              </a:srgbClr>
            </a:solid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3200" dirty="0">
                  <a:solidFill>
                    <a:schemeClr val="tx1"/>
                  </a:solidFill>
                </a:rPr>
                <a:t>Picture</a:t>
              </a:r>
              <a:endParaRPr lang="nl-NL" dirty="0">
                <a:solidFill>
                  <a:schemeClr val="tx1"/>
                </a:solidFill>
              </a:endParaRPr>
            </a:p>
          </p:txBody>
        </p:sp>
      </p:grpSp>
    </p:spTree>
    <p:extLst>
      <p:ext uri="{BB962C8B-B14F-4D97-AF65-F5344CB8AC3E}">
        <p14:creationId xmlns:p14="http://schemas.microsoft.com/office/powerpoint/2010/main" val="3834432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20240606_Cecilia</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276999"/>
          </a:xfrm>
          <a:prstGeom prst="rect">
            <a:avLst/>
          </a:prstGeom>
          <a:noFill/>
        </p:spPr>
        <p:txBody>
          <a:bodyPr wrap="square" rtlCol="0">
            <a:spAutoFit/>
          </a:bodyPr>
          <a:lstStyle/>
          <a:p>
            <a:r>
              <a:rPr lang="en-US" sz="1200" b="1" dirty="0"/>
              <a:t>Acoustic Emission Sensing for Informed Maintenance of Ship Structures </a:t>
            </a:r>
            <a:r>
              <a:rPr lang="nl-NL" sz="1200" b="1" dirty="0"/>
              <a:t>– Cecilia Saccone</a:t>
            </a:r>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923330"/>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Naval vessels are valuable national assets that are expensive to build and maintain. Predictive maintenance is crucial to enhance their efficiency and operability, and to extend their service life. Fatigue is regarded as one of the main degradation modes affecting the structural integrity of ship structures. Conventional non-destructive techniques to assess the structural integrity of ships consist of time-consuming, costly, and physically demanding procedures. This research deals with the development of an Acoustic Emission (AE) monitoring methodology to detect and </a:t>
            </a:r>
            <a:r>
              <a:rPr lang="en-US" sz="900" dirty="0" err="1">
                <a:effectLst/>
                <a:latin typeface="Calibri" panose="020F0502020204030204" pitchFamily="34" charset="0"/>
                <a:ea typeface="Times New Roman" panose="02020603050405020304" pitchFamily="18" charset="0"/>
                <a:cs typeface="Arial" panose="020B0604020202020204" pitchFamily="34" charset="0"/>
              </a:rPr>
              <a:t>characterise</a:t>
            </a:r>
            <a:r>
              <a:rPr lang="en-US" sz="900" dirty="0">
                <a:effectLst/>
                <a:latin typeface="Calibri" panose="020F0502020204030204" pitchFamily="34" charset="0"/>
                <a:ea typeface="Times New Roman" panose="02020603050405020304" pitchFamily="18" charset="0"/>
                <a:cs typeface="Arial" panose="020B0604020202020204" pitchFamily="34" charset="0"/>
              </a:rPr>
              <a:t> fatigue damage in ship structures under operational conditions. </a:t>
            </a:r>
          </a:p>
        </p:txBody>
      </p:sp>
      <p:grpSp>
        <p:nvGrpSpPr>
          <p:cNvPr id="12" name="Gruppo 11">
            <a:extLst>
              <a:ext uri="{FF2B5EF4-FFF2-40B4-BE49-F238E27FC236}">
                <a16:creationId xmlns:a16="http://schemas.microsoft.com/office/drawing/2014/main" id="{EC464D73-5D32-80F7-1B30-2A50B99F78DF}"/>
              </a:ext>
            </a:extLst>
          </p:cNvPr>
          <p:cNvGrpSpPr/>
          <p:nvPr/>
        </p:nvGrpSpPr>
        <p:grpSpPr>
          <a:xfrm>
            <a:off x="3183600" y="709867"/>
            <a:ext cx="5824800" cy="3600000"/>
            <a:chOff x="135600" y="1629000"/>
            <a:chExt cx="5824800" cy="3600000"/>
          </a:xfrm>
        </p:grpSpPr>
        <p:sp>
          <p:nvSpPr>
            <p:cNvPr id="14" name="Rettangolo 13">
              <a:extLst>
                <a:ext uri="{FF2B5EF4-FFF2-40B4-BE49-F238E27FC236}">
                  <a16:creationId xmlns:a16="http://schemas.microsoft.com/office/drawing/2014/main" id="{B12C3D58-67FA-14FB-9C6F-2F0BBB4B6AC7}"/>
                </a:ext>
              </a:extLst>
            </p:cNvPr>
            <p:cNvSpPr/>
            <p:nvPr/>
          </p:nvSpPr>
          <p:spPr>
            <a:xfrm>
              <a:off x="135600" y="1629000"/>
              <a:ext cx="5824800" cy="360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5" name="Picture 2">
              <a:extLst>
                <a:ext uri="{FF2B5EF4-FFF2-40B4-BE49-F238E27FC236}">
                  <a16:creationId xmlns:a16="http://schemas.microsoft.com/office/drawing/2014/main" id="{1BC2C064-B6BA-924B-EF9F-1E79287D9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600" y="2544423"/>
              <a:ext cx="5823122" cy="176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162724652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516</TotalTime>
  <Words>1443</Words>
  <Application>Microsoft Office PowerPoint</Application>
  <PresentationFormat>Widescreen</PresentationFormat>
  <Paragraphs>47</Paragraphs>
  <Slides>9</Slides>
  <Notes>0</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9</vt:i4>
      </vt:variant>
    </vt:vector>
  </HeadingPairs>
  <TitlesOfParts>
    <vt:vector size="14" baseType="lpstr">
      <vt:lpstr>Arial</vt:lpstr>
      <vt:lpstr>Calibri</vt:lpstr>
      <vt:lpstr>Calibri Light</vt:lpstr>
      <vt:lpstr>Times New Roman</vt:lpstr>
      <vt:lpstr>Tema di Office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TU Delft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Andrea Caspani</dc:creator>
  <cp:lastModifiedBy>Andrea Caspani</cp:lastModifiedBy>
  <cp:revision>8</cp:revision>
  <dcterms:created xsi:type="dcterms:W3CDTF">2024-03-06T15:49:05Z</dcterms:created>
  <dcterms:modified xsi:type="dcterms:W3CDTF">2024-06-05T13:45:50Z</dcterms:modified>
</cp:coreProperties>
</file>

<file path=docProps/thumbnail.jpeg>
</file>